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78" r:id="rId12"/>
    <p:sldId id="266" r:id="rId13"/>
    <p:sldId id="267" r:id="rId14"/>
    <p:sldId id="276" r:id="rId15"/>
    <p:sldId id="268" r:id="rId16"/>
    <p:sldId id="277" r:id="rId17"/>
    <p:sldId id="269" r:id="rId18"/>
    <p:sldId id="270" r:id="rId19"/>
    <p:sldId id="271" r:id="rId20"/>
    <p:sldId id="272" r:id="rId21"/>
    <p:sldId id="273" r:id="rId22"/>
    <p:sldId id="274" r:id="rId23"/>
    <p:sldId id="275" r:id="rId24"/>
  </p:sldIdLst>
  <p:sldSz cx="9144000" cy="5143500" type="screen16x9"/>
  <p:notesSz cx="6858000" cy="9144000"/>
  <p:embeddedFontLst>
    <p:embeddedFont>
      <p:font typeface="Audiowide" panose="02010600030101010101" charset="0"/>
      <p:regular r:id="rId26"/>
    </p:embeddedFont>
    <p:embeddedFont>
      <p:font typeface="Bebas Neue" panose="020B0606020202050201" pitchFamily="34" charset="0"/>
      <p:regular r:id="rId27"/>
    </p:embeddedFont>
    <p:embeddedFont>
      <p:font typeface="Lexend" panose="02010600030101010101" charset="0"/>
      <p:regular r:id="rId28"/>
      <p:bold r:id="rId29"/>
    </p:embeddedFont>
    <p:embeddedFont>
      <p:font typeface="Mulish" panose="02010600030101010101" charset="0"/>
      <p:regular r:id="rId30"/>
      <p:bold r:id="rId31"/>
      <p:italic r:id="rId32"/>
      <p:boldItalic r:id="rId33"/>
    </p:embeddedFont>
    <p:embeddedFont>
      <p:font typeface="Oswald" panose="00000500000000000000" pitchFamily="2"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80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33267cbb3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33267cbb3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3b749744f6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3b749744f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landcover截图</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3b749744f6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3b749744f6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左边是buffer中street view的点</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3b749744f6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3b749744f6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左边是buffer中street view的点</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3b749744f6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3b749744f6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左边是buffer中street view的点</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3b749744f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3b749744f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for Micromobility, we conducted a regression analysis between the number of accidents events within the traffic intersection buffer, considering only GSV data, and the street-level built environment features segmented by Mask R-CNN and PSPNet. The LightGBM, Gradient Boosting, and Random Forest models all achieved an R2 score greater than 0.2. The MAE and RMSE values were centered around 0.2 and 0.4, respectively.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b749744f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b749744f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when we incorporated Land Cover into our analysis, the overall R2 scores experienced a significant improvement, particularly for the Random Forest model, which increased from 0.41 to 0.52. The RMSE values for each model also decreased by approximately 0.5 to 0.1 when compared to the cases considering only GSV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3b749744f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3b749744f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employed the same approach for normal vehicles as well. When considering only GSV data, the Decision Tree Model, LightGBM Model, and Random Forest Model all exhibited relatively high R2 scores, though the Decision Tree Model displayed a negative correlation overall. At the same time, the MAE and RMSE values, in comparison to those for micro mobility, increased significantly, reaching 1.5 and 2.3, respectively.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3b749744f6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3b749744f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Upon incorporating Land Cover into our analysis, the overall performance of the models improved considerably. Among the six models, the Random Forest model demonstrated the best performance.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3b749744f6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3b749744f6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then ranked the features' importance during the regression of the Random Forest model using GINI importance. We found that, without considering Land Cover, parameters such as traffic light, tree, car, buildings, sky, and person had a relatively high impact. However, after including Land Cover, the road percentage became the most influential factor.</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3b749744f6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3b749744f6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1d838b62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3b749744f6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3b749744f6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207fd22f2_0_25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3b749744f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3b749744f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This conclusion is based on the braking distance at the time of the accident, the number of intersections, speed limits, etc. to obtain a buffer zone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3b749744f6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3b749744f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rPr>
              <a:t>Take the intersection of the road as the center and make a circle of 50 meters in diameter as a buffer zone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b749744f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3b749744f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3b749744f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3b749744f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3b749744f6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3b749744f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一个曼哈顿岛的底图,上面有以buffer为中心的点,点的颜色需要根据交通事故的数据大小变化,需要一个图例来表示颜色,共两张,一张是数量,另一张是对行人的影响</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3b749744f6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3b749744f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一个曼哈顿岛的底图,上面有以buffer为中心的点,点的颜色需要根据交通事故的数据大小变化,需要一个图例来表示颜色,共两张,一张是数量,另一张是对行人的影响</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58202" y="2234713"/>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333198" y="357298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533475" y="-253660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34342" y="963550"/>
            <a:ext cx="4074300" cy="2642100"/>
          </a:xfrm>
          <a:prstGeom prst="rect">
            <a:avLst/>
          </a:prstGeom>
          <a:effectLst>
            <a:outerShdw blurRad="142875" dist="76200" dir="2880000" algn="bl" rotWithShape="0">
              <a:schemeClr val="lt1">
                <a:alpha val="30000"/>
              </a:schemeClr>
            </a:outerShdw>
          </a:effectLst>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3434342" y="3696350"/>
            <a:ext cx="4074300" cy="4836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txBox="1">
            <a:spLocks noGrp="1"/>
          </p:cNvSpPr>
          <p:nvPr>
            <p:ph type="subTitle" idx="2"/>
          </p:nvPr>
        </p:nvSpPr>
        <p:spPr>
          <a:xfrm>
            <a:off x="304800" y="154200"/>
            <a:ext cx="1533600" cy="30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15" name="Google Shape;15;p2"/>
          <p:cNvSpPr txBox="1">
            <a:spLocks noGrp="1"/>
          </p:cNvSpPr>
          <p:nvPr>
            <p:ph type="subTitle" idx="3"/>
          </p:nvPr>
        </p:nvSpPr>
        <p:spPr>
          <a:xfrm>
            <a:off x="8086725" y="4697625"/>
            <a:ext cx="752400" cy="301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cxnSp>
        <p:nvCxnSpPr>
          <p:cNvPr id="16" name="Google Shape;16;p2"/>
          <p:cNvCxnSpPr/>
          <p:nvPr/>
        </p:nvCxnSpPr>
        <p:spPr>
          <a:xfrm rot="10800000" flipH="1">
            <a:off x="1838400" y="295200"/>
            <a:ext cx="7000800" cy="9600"/>
          </a:xfrm>
          <a:prstGeom prst="straightConnector1">
            <a:avLst/>
          </a:prstGeom>
          <a:noFill/>
          <a:ln w="9525" cap="flat" cmpd="sng">
            <a:solidFill>
              <a:schemeClr val="lt1"/>
            </a:solidFill>
            <a:prstDash val="solid"/>
            <a:round/>
            <a:headEnd type="none" w="med" len="med"/>
            <a:tailEnd type="none" w="med" len="med"/>
          </a:ln>
        </p:spPr>
      </p:cxnSp>
      <p:cxnSp>
        <p:nvCxnSpPr>
          <p:cNvPr id="17" name="Google Shape;17;p2"/>
          <p:cNvCxnSpPr/>
          <p:nvPr/>
        </p:nvCxnSpPr>
        <p:spPr>
          <a:xfrm>
            <a:off x="304725" y="4848225"/>
            <a:ext cx="7782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5"/>
        <p:cNvGrpSpPr/>
        <p:nvPr/>
      </p:nvGrpSpPr>
      <p:grpSpPr>
        <a:xfrm>
          <a:off x="0" y="0"/>
          <a:ext cx="0" cy="0"/>
          <a:chOff x="0" y="0"/>
          <a:chExt cx="0" cy="0"/>
        </a:xfrm>
      </p:grpSpPr>
      <p:sp>
        <p:nvSpPr>
          <p:cNvPr id="86" name="Google Shape;86;p11"/>
          <p:cNvSpPr/>
          <p:nvPr/>
        </p:nvSpPr>
        <p:spPr>
          <a:xfrm>
            <a:off x="5900273" y="345733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2197125" y="375035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5525948" y="-2589762"/>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txBox="1">
            <a:spLocks noGrp="1"/>
          </p:cNvSpPr>
          <p:nvPr>
            <p:ph type="title" hasCustomPrompt="1"/>
          </p:nvPr>
        </p:nvSpPr>
        <p:spPr>
          <a:xfrm>
            <a:off x="3315200" y="1952850"/>
            <a:ext cx="4781100" cy="799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3315200" y="2816250"/>
            <a:ext cx="4781100" cy="37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1" name="Google Shape;91;p11"/>
          <p:cNvSpPr txBox="1">
            <a:spLocks noGrp="1"/>
          </p:cNvSpPr>
          <p:nvPr>
            <p:ph type="subTitle" idx="2"/>
          </p:nvPr>
        </p:nvSpPr>
        <p:spPr>
          <a:xfrm>
            <a:off x="304800" y="154200"/>
            <a:ext cx="1533600" cy="30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92" name="Google Shape;92;p11"/>
          <p:cNvSpPr txBox="1">
            <a:spLocks noGrp="1"/>
          </p:cNvSpPr>
          <p:nvPr>
            <p:ph type="subTitle" idx="3"/>
          </p:nvPr>
        </p:nvSpPr>
        <p:spPr>
          <a:xfrm>
            <a:off x="8086725" y="4697625"/>
            <a:ext cx="752400" cy="301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cxnSp>
        <p:nvCxnSpPr>
          <p:cNvPr id="93" name="Google Shape;93;p11"/>
          <p:cNvCxnSpPr/>
          <p:nvPr/>
        </p:nvCxnSpPr>
        <p:spPr>
          <a:xfrm>
            <a:off x="304725" y="4857750"/>
            <a:ext cx="7782000" cy="0"/>
          </a:xfrm>
          <a:prstGeom prst="straightConnector1">
            <a:avLst/>
          </a:prstGeom>
          <a:noFill/>
          <a:ln w="9525" cap="flat" cmpd="sng">
            <a:solidFill>
              <a:srgbClr val="FFFFFF"/>
            </a:solidFill>
            <a:prstDash val="solid"/>
            <a:round/>
            <a:headEnd type="none" w="med" len="med"/>
            <a:tailEnd type="none" w="med" len="med"/>
          </a:ln>
        </p:spPr>
      </p:cxnSp>
      <p:cxnSp>
        <p:nvCxnSpPr>
          <p:cNvPr id="94" name="Google Shape;94;p11"/>
          <p:cNvCxnSpPr/>
          <p:nvPr/>
        </p:nvCxnSpPr>
        <p:spPr>
          <a:xfrm>
            <a:off x="1838400" y="304800"/>
            <a:ext cx="70008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96"/>
        <p:cNvGrpSpPr/>
        <p:nvPr/>
      </p:nvGrpSpPr>
      <p:grpSpPr>
        <a:xfrm>
          <a:off x="0" y="0"/>
          <a:ext cx="0" cy="0"/>
          <a:chOff x="0" y="0"/>
          <a:chExt cx="0" cy="0"/>
        </a:xfrm>
      </p:grpSpPr>
      <p:sp>
        <p:nvSpPr>
          <p:cNvPr id="97" name="Google Shape;97;p13"/>
          <p:cNvSpPr/>
          <p:nvPr/>
        </p:nvSpPr>
        <p:spPr>
          <a:xfrm>
            <a:off x="7552998" y="-1558087"/>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a:spLocks noGrp="1"/>
          </p:cNvSpPr>
          <p:nvPr>
            <p:ph type="title"/>
          </p:nvPr>
        </p:nvSpPr>
        <p:spPr>
          <a:xfrm>
            <a:off x="4871425" y="1175450"/>
            <a:ext cx="2970000" cy="31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13"/>
          <p:cNvSpPr txBox="1">
            <a:spLocks noGrp="1"/>
          </p:cNvSpPr>
          <p:nvPr>
            <p:ph type="subTitle" idx="1"/>
          </p:nvPr>
        </p:nvSpPr>
        <p:spPr>
          <a:xfrm>
            <a:off x="4871425" y="1503375"/>
            <a:ext cx="241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title" idx="2"/>
          </p:nvPr>
        </p:nvSpPr>
        <p:spPr>
          <a:xfrm>
            <a:off x="4871425" y="2398731"/>
            <a:ext cx="2970000" cy="31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1" name="Google Shape;101;p13"/>
          <p:cNvSpPr txBox="1">
            <a:spLocks noGrp="1"/>
          </p:cNvSpPr>
          <p:nvPr>
            <p:ph type="subTitle" idx="3"/>
          </p:nvPr>
        </p:nvSpPr>
        <p:spPr>
          <a:xfrm>
            <a:off x="4871425" y="2726625"/>
            <a:ext cx="241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3"/>
          <p:cNvSpPr txBox="1">
            <a:spLocks noGrp="1"/>
          </p:cNvSpPr>
          <p:nvPr>
            <p:ph type="title" idx="4"/>
          </p:nvPr>
        </p:nvSpPr>
        <p:spPr>
          <a:xfrm>
            <a:off x="4871425" y="3622012"/>
            <a:ext cx="2970000" cy="31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13"/>
          <p:cNvSpPr txBox="1">
            <a:spLocks noGrp="1"/>
          </p:cNvSpPr>
          <p:nvPr>
            <p:ph type="subTitle" idx="5"/>
          </p:nvPr>
        </p:nvSpPr>
        <p:spPr>
          <a:xfrm>
            <a:off x="4871425" y="3949875"/>
            <a:ext cx="241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3"/>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3"/>
          <p:cNvSpPr txBox="1">
            <a:spLocks noGrp="1"/>
          </p:cNvSpPr>
          <p:nvPr>
            <p:ph type="title" idx="7" hasCustomPrompt="1"/>
          </p:nvPr>
        </p:nvSpPr>
        <p:spPr>
          <a:xfrm>
            <a:off x="3521206" y="1358025"/>
            <a:ext cx="11328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8" hasCustomPrompt="1"/>
          </p:nvPr>
        </p:nvSpPr>
        <p:spPr>
          <a:xfrm>
            <a:off x="3521212" y="3776425"/>
            <a:ext cx="11328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9" hasCustomPrompt="1"/>
          </p:nvPr>
        </p:nvSpPr>
        <p:spPr>
          <a:xfrm>
            <a:off x="3521212" y="2567225"/>
            <a:ext cx="11328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13"/>
          </p:nvPr>
        </p:nvSpPr>
        <p:spPr>
          <a:xfrm>
            <a:off x="304800" y="154200"/>
            <a:ext cx="1533600" cy="30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109" name="Google Shape;109;p13"/>
          <p:cNvSpPr txBox="1">
            <a:spLocks noGrp="1"/>
          </p:cNvSpPr>
          <p:nvPr>
            <p:ph type="subTitle" idx="14"/>
          </p:nvPr>
        </p:nvSpPr>
        <p:spPr>
          <a:xfrm>
            <a:off x="8086725" y="4697625"/>
            <a:ext cx="752400" cy="301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cxnSp>
        <p:nvCxnSpPr>
          <p:cNvPr id="110" name="Google Shape;110;p13"/>
          <p:cNvCxnSpPr/>
          <p:nvPr/>
        </p:nvCxnSpPr>
        <p:spPr>
          <a:xfrm>
            <a:off x="1838400" y="304800"/>
            <a:ext cx="7000800" cy="0"/>
          </a:xfrm>
          <a:prstGeom prst="straightConnector1">
            <a:avLst/>
          </a:prstGeom>
          <a:noFill/>
          <a:ln w="9525" cap="flat" cmpd="sng">
            <a:solidFill>
              <a:srgbClr val="FFFFFF"/>
            </a:solidFill>
            <a:prstDash val="solid"/>
            <a:round/>
            <a:headEnd type="none" w="med" len="med"/>
            <a:tailEnd type="none" w="med" len="med"/>
          </a:ln>
        </p:spPr>
      </p:cxnSp>
      <p:cxnSp>
        <p:nvCxnSpPr>
          <p:cNvPr id="111" name="Google Shape;111;p13"/>
          <p:cNvCxnSpPr/>
          <p:nvPr/>
        </p:nvCxnSpPr>
        <p:spPr>
          <a:xfrm>
            <a:off x="304725" y="4857750"/>
            <a:ext cx="7782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12"/>
        <p:cNvGrpSpPr/>
        <p:nvPr/>
      </p:nvGrpSpPr>
      <p:grpSpPr>
        <a:xfrm>
          <a:off x="0" y="0"/>
          <a:ext cx="0" cy="0"/>
          <a:chOff x="0" y="0"/>
          <a:chExt cx="0" cy="0"/>
        </a:xfrm>
      </p:grpSpPr>
      <p:sp>
        <p:nvSpPr>
          <p:cNvPr id="113" name="Google Shape;113;p14"/>
          <p:cNvSpPr/>
          <p:nvPr/>
        </p:nvSpPr>
        <p:spPr>
          <a:xfrm>
            <a:off x="6576750" y="-2026025"/>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1976427" y="-2681812"/>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1556077" y="3963606"/>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txBox="1">
            <a:spLocks noGrp="1"/>
          </p:cNvSpPr>
          <p:nvPr>
            <p:ph type="subTitle" idx="1"/>
          </p:nvPr>
        </p:nvSpPr>
        <p:spPr>
          <a:xfrm>
            <a:off x="5503425" y="2319725"/>
            <a:ext cx="2632800" cy="106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17" name="Google Shape;117;p14"/>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cxnSp>
        <p:nvCxnSpPr>
          <p:cNvPr id="118" name="Google Shape;118;p14"/>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119" name="Google Shape;119;p14"/>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5"/>
          <p:cNvSpPr txBox="1">
            <a:spLocks noGrp="1"/>
          </p:cNvSpPr>
          <p:nvPr>
            <p:ph type="body" idx="1"/>
          </p:nvPr>
        </p:nvSpPr>
        <p:spPr>
          <a:xfrm>
            <a:off x="720000" y="1092125"/>
            <a:ext cx="7704000" cy="3486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
        <p:nvSpPr>
          <p:cNvPr id="123" name="Google Shape;123;p15"/>
          <p:cNvSpPr/>
          <p:nvPr/>
        </p:nvSpPr>
        <p:spPr>
          <a:xfrm>
            <a:off x="7005225" y="-250785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4924673" y="414833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964577" y="-1744937"/>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15"/>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127" name="Google Shape;127;p15"/>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28"/>
        <p:cNvGrpSpPr/>
        <p:nvPr/>
      </p:nvGrpSpPr>
      <p:grpSpPr>
        <a:xfrm>
          <a:off x="0" y="0"/>
          <a:ext cx="0" cy="0"/>
          <a:chOff x="0" y="0"/>
          <a:chExt cx="0" cy="0"/>
        </a:xfrm>
      </p:grpSpPr>
      <p:sp>
        <p:nvSpPr>
          <p:cNvPr id="129" name="Google Shape;129;p16"/>
          <p:cNvSpPr/>
          <p:nvPr/>
        </p:nvSpPr>
        <p:spPr>
          <a:xfrm>
            <a:off x="6175398" y="3836656"/>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6329423" y="-2773762"/>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2643750" y="-162050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cxnSp>
        <p:nvCxnSpPr>
          <p:cNvPr id="133" name="Google Shape;133;p16"/>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134" name="Google Shape;134;p16"/>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716613" y="3104700"/>
            <a:ext cx="2336400" cy="28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17"/>
          <p:cNvSpPr txBox="1">
            <a:spLocks noGrp="1"/>
          </p:cNvSpPr>
          <p:nvPr>
            <p:ph type="subTitle" idx="1"/>
          </p:nvPr>
        </p:nvSpPr>
        <p:spPr>
          <a:xfrm>
            <a:off x="716613" y="3388050"/>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7"/>
          <p:cNvSpPr txBox="1">
            <a:spLocks noGrp="1"/>
          </p:cNvSpPr>
          <p:nvPr>
            <p:ph type="title" idx="2"/>
          </p:nvPr>
        </p:nvSpPr>
        <p:spPr>
          <a:xfrm>
            <a:off x="3403800" y="3104700"/>
            <a:ext cx="2336400" cy="28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17"/>
          <p:cNvSpPr txBox="1">
            <a:spLocks noGrp="1"/>
          </p:cNvSpPr>
          <p:nvPr>
            <p:ph type="subTitle" idx="3"/>
          </p:nvPr>
        </p:nvSpPr>
        <p:spPr>
          <a:xfrm>
            <a:off x="3403800" y="3387227"/>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7"/>
          <p:cNvSpPr txBox="1">
            <a:spLocks noGrp="1"/>
          </p:cNvSpPr>
          <p:nvPr>
            <p:ph type="title" idx="4"/>
          </p:nvPr>
        </p:nvSpPr>
        <p:spPr>
          <a:xfrm>
            <a:off x="6090987" y="3104700"/>
            <a:ext cx="2336400" cy="28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17"/>
          <p:cNvSpPr txBox="1">
            <a:spLocks noGrp="1"/>
          </p:cNvSpPr>
          <p:nvPr>
            <p:ph type="subTitle" idx="5"/>
          </p:nvPr>
        </p:nvSpPr>
        <p:spPr>
          <a:xfrm>
            <a:off x="6090987" y="3388050"/>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7"/>
          <p:cNvSpPr txBox="1">
            <a:spLocks noGrp="1"/>
          </p:cNvSpPr>
          <p:nvPr>
            <p:ph type="title" idx="6"/>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43" name="Google Shape;143;p17"/>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144" name="Google Shape;144;p17"/>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
        <p:nvSpPr>
          <p:cNvPr id="145" name="Google Shape;145;p17"/>
          <p:cNvSpPr/>
          <p:nvPr/>
        </p:nvSpPr>
        <p:spPr>
          <a:xfrm>
            <a:off x="8003698" y="-1620344"/>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2661077" y="-2008687"/>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495600" y="416460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48"/>
        <p:cNvGrpSpPr/>
        <p:nvPr/>
      </p:nvGrpSpPr>
      <p:grpSpPr>
        <a:xfrm>
          <a:off x="0" y="0"/>
          <a:ext cx="0" cy="0"/>
          <a:chOff x="0" y="0"/>
          <a:chExt cx="0" cy="0"/>
        </a:xfrm>
      </p:grpSpPr>
      <p:sp>
        <p:nvSpPr>
          <p:cNvPr id="149" name="Google Shape;149;p18"/>
          <p:cNvSpPr/>
          <p:nvPr/>
        </p:nvSpPr>
        <p:spPr>
          <a:xfrm>
            <a:off x="-1274152" y="396938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3063827" y="-1428487"/>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7152100" y="-1905225"/>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txBox="1">
            <a:spLocks noGrp="1"/>
          </p:cNvSpPr>
          <p:nvPr>
            <p:ph type="title"/>
          </p:nvPr>
        </p:nvSpPr>
        <p:spPr>
          <a:xfrm>
            <a:off x="1024800" y="1754425"/>
            <a:ext cx="24600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18"/>
          <p:cNvSpPr txBox="1">
            <a:spLocks noGrp="1"/>
          </p:cNvSpPr>
          <p:nvPr>
            <p:ph type="subTitle" idx="1"/>
          </p:nvPr>
        </p:nvSpPr>
        <p:spPr>
          <a:xfrm>
            <a:off x="1024800" y="2094975"/>
            <a:ext cx="2460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8"/>
          <p:cNvSpPr txBox="1">
            <a:spLocks noGrp="1"/>
          </p:cNvSpPr>
          <p:nvPr>
            <p:ph type="title" idx="2"/>
          </p:nvPr>
        </p:nvSpPr>
        <p:spPr>
          <a:xfrm>
            <a:off x="5659206" y="1754425"/>
            <a:ext cx="24600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18"/>
          <p:cNvSpPr txBox="1">
            <a:spLocks noGrp="1"/>
          </p:cNvSpPr>
          <p:nvPr>
            <p:ph type="subTitle" idx="3"/>
          </p:nvPr>
        </p:nvSpPr>
        <p:spPr>
          <a:xfrm>
            <a:off x="5659204" y="2094975"/>
            <a:ext cx="2460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18"/>
          <p:cNvSpPr txBox="1">
            <a:spLocks noGrp="1"/>
          </p:cNvSpPr>
          <p:nvPr>
            <p:ph type="title" idx="4"/>
          </p:nvPr>
        </p:nvSpPr>
        <p:spPr>
          <a:xfrm>
            <a:off x="1024800" y="3199250"/>
            <a:ext cx="24600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18"/>
          <p:cNvSpPr txBox="1">
            <a:spLocks noGrp="1"/>
          </p:cNvSpPr>
          <p:nvPr>
            <p:ph type="subTitle" idx="5"/>
          </p:nvPr>
        </p:nvSpPr>
        <p:spPr>
          <a:xfrm>
            <a:off x="1024800" y="3539775"/>
            <a:ext cx="2460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18"/>
          <p:cNvSpPr txBox="1">
            <a:spLocks noGrp="1"/>
          </p:cNvSpPr>
          <p:nvPr>
            <p:ph type="title" idx="6"/>
          </p:nvPr>
        </p:nvSpPr>
        <p:spPr>
          <a:xfrm>
            <a:off x="5659206" y="3199250"/>
            <a:ext cx="24600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18"/>
          <p:cNvSpPr txBox="1">
            <a:spLocks noGrp="1"/>
          </p:cNvSpPr>
          <p:nvPr>
            <p:ph type="subTitle" idx="7"/>
          </p:nvPr>
        </p:nvSpPr>
        <p:spPr>
          <a:xfrm>
            <a:off x="5659204" y="3539775"/>
            <a:ext cx="2460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18"/>
          <p:cNvSpPr txBox="1">
            <a:spLocks noGrp="1"/>
          </p:cNvSpPr>
          <p:nvPr>
            <p:ph type="title" idx="8"/>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1" name="Google Shape;161;p18"/>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162" name="Google Shape;162;p18"/>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63"/>
        <p:cNvGrpSpPr/>
        <p:nvPr/>
      </p:nvGrpSpPr>
      <p:grpSpPr>
        <a:xfrm>
          <a:off x="0" y="0"/>
          <a:ext cx="0" cy="0"/>
          <a:chOff x="0" y="0"/>
          <a:chExt cx="0" cy="0"/>
        </a:xfrm>
      </p:grpSpPr>
      <p:sp>
        <p:nvSpPr>
          <p:cNvPr id="164" name="Google Shape;164;p19"/>
          <p:cNvSpPr txBox="1">
            <a:spLocks noGrp="1"/>
          </p:cNvSpPr>
          <p:nvPr>
            <p:ph type="title"/>
          </p:nvPr>
        </p:nvSpPr>
        <p:spPr>
          <a:xfrm>
            <a:off x="719974" y="1692750"/>
            <a:ext cx="24234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9"/>
          <p:cNvSpPr txBox="1">
            <a:spLocks noGrp="1"/>
          </p:cNvSpPr>
          <p:nvPr>
            <p:ph type="subTitle" idx="1"/>
          </p:nvPr>
        </p:nvSpPr>
        <p:spPr>
          <a:xfrm>
            <a:off x="719974" y="2033300"/>
            <a:ext cx="2423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9"/>
          <p:cNvSpPr txBox="1">
            <a:spLocks noGrp="1"/>
          </p:cNvSpPr>
          <p:nvPr>
            <p:ph type="title" idx="2"/>
          </p:nvPr>
        </p:nvSpPr>
        <p:spPr>
          <a:xfrm>
            <a:off x="3360300" y="1692750"/>
            <a:ext cx="24234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9"/>
          <p:cNvSpPr txBox="1">
            <a:spLocks noGrp="1"/>
          </p:cNvSpPr>
          <p:nvPr>
            <p:ph type="subTitle" idx="3"/>
          </p:nvPr>
        </p:nvSpPr>
        <p:spPr>
          <a:xfrm>
            <a:off x="3360300" y="2033300"/>
            <a:ext cx="2423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19"/>
          <p:cNvSpPr txBox="1">
            <a:spLocks noGrp="1"/>
          </p:cNvSpPr>
          <p:nvPr>
            <p:ph type="title" idx="4"/>
          </p:nvPr>
        </p:nvSpPr>
        <p:spPr>
          <a:xfrm>
            <a:off x="719974" y="3554275"/>
            <a:ext cx="24234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9"/>
          <p:cNvSpPr txBox="1">
            <a:spLocks noGrp="1"/>
          </p:cNvSpPr>
          <p:nvPr>
            <p:ph type="subTitle" idx="5"/>
          </p:nvPr>
        </p:nvSpPr>
        <p:spPr>
          <a:xfrm>
            <a:off x="719974" y="3894800"/>
            <a:ext cx="2423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9"/>
          <p:cNvSpPr txBox="1">
            <a:spLocks noGrp="1"/>
          </p:cNvSpPr>
          <p:nvPr>
            <p:ph type="title" idx="6"/>
          </p:nvPr>
        </p:nvSpPr>
        <p:spPr>
          <a:xfrm>
            <a:off x="3360300" y="3554275"/>
            <a:ext cx="24234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19"/>
          <p:cNvSpPr txBox="1">
            <a:spLocks noGrp="1"/>
          </p:cNvSpPr>
          <p:nvPr>
            <p:ph type="subTitle" idx="7"/>
          </p:nvPr>
        </p:nvSpPr>
        <p:spPr>
          <a:xfrm>
            <a:off x="3360300" y="3894800"/>
            <a:ext cx="2423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9"/>
          <p:cNvSpPr txBox="1">
            <a:spLocks noGrp="1"/>
          </p:cNvSpPr>
          <p:nvPr>
            <p:ph type="title" idx="8"/>
          </p:nvPr>
        </p:nvSpPr>
        <p:spPr>
          <a:xfrm flipH="1">
            <a:off x="6000626" y="1692750"/>
            <a:ext cx="24234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19"/>
          <p:cNvSpPr txBox="1">
            <a:spLocks noGrp="1"/>
          </p:cNvSpPr>
          <p:nvPr>
            <p:ph type="subTitle" idx="9"/>
          </p:nvPr>
        </p:nvSpPr>
        <p:spPr>
          <a:xfrm flipH="1">
            <a:off x="6000626" y="2033300"/>
            <a:ext cx="2423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9"/>
          <p:cNvSpPr txBox="1">
            <a:spLocks noGrp="1"/>
          </p:cNvSpPr>
          <p:nvPr>
            <p:ph type="title" idx="13"/>
          </p:nvPr>
        </p:nvSpPr>
        <p:spPr>
          <a:xfrm flipH="1">
            <a:off x="6000626" y="3554275"/>
            <a:ext cx="2423400" cy="34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19"/>
          <p:cNvSpPr txBox="1">
            <a:spLocks noGrp="1"/>
          </p:cNvSpPr>
          <p:nvPr>
            <p:ph type="subTitle" idx="14"/>
          </p:nvPr>
        </p:nvSpPr>
        <p:spPr>
          <a:xfrm flipH="1">
            <a:off x="6000626" y="3894800"/>
            <a:ext cx="2423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9"/>
          <p:cNvSpPr txBox="1">
            <a:spLocks noGrp="1"/>
          </p:cNvSpPr>
          <p:nvPr>
            <p:ph type="title" idx="15"/>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77" name="Google Shape;177;p19"/>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178" name="Google Shape;178;p19"/>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
        <p:nvSpPr>
          <p:cNvPr id="179" name="Google Shape;179;p19"/>
          <p:cNvSpPr/>
          <p:nvPr/>
        </p:nvSpPr>
        <p:spPr>
          <a:xfrm>
            <a:off x="7931223" y="1191556"/>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917827" y="-3199612"/>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3347800" y="178270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82"/>
        <p:cNvGrpSpPr/>
        <p:nvPr/>
      </p:nvGrpSpPr>
      <p:grpSpPr>
        <a:xfrm>
          <a:off x="0" y="0"/>
          <a:ext cx="0" cy="0"/>
          <a:chOff x="0" y="0"/>
          <a:chExt cx="0" cy="0"/>
        </a:xfrm>
      </p:grpSpPr>
      <p:sp>
        <p:nvSpPr>
          <p:cNvPr id="183" name="Google Shape;183;p20"/>
          <p:cNvSpPr/>
          <p:nvPr/>
        </p:nvSpPr>
        <p:spPr>
          <a:xfrm>
            <a:off x="-2858200" y="-84510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534127" y="383833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6939748" y="-1502137"/>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txBox="1">
            <a:spLocks noGrp="1"/>
          </p:cNvSpPr>
          <p:nvPr>
            <p:ph type="title" hasCustomPrompt="1"/>
          </p:nvPr>
        </p:nvSpPr>
        <p:spPr>
          <a:xfrm>
            <a:off x="1848000" y="1114512"/>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7" name="Google Shape;187;p20"/>
          <p:cNvSpPr txBox="1">
            <a:spLocks noGrp="1"/>
          </p:cNvSpPr>
          <p:nvPr>
            <p:ph type="subTitle" idx="1"/>
          </p:nvPr>
        </p:nvSpPr>
        <p:spPr>
          <a:xfrm>
            <a:off x="1848000" y="1945587"/>
            <a:ext cx="5448000" cy="309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0"/>
          <p:cNvSpPr txBox="1">
            <a:spLocks noGrp="1"/>
          </p:cNvSpPr>
          <p:nvPr>
            <p:ph type="title" idx="2" hasCustomPrompt="1"/>
          </p:nvPr>
        </p:nvSpPr>
        <p:spPr>
          <a:xfrm>
            <a:off x="1848000" y="2888691"/>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89" name="Google Shape;189;p20"/>
          <p:cNvSpPr txBox="1">
            <a:spLocks noGrp="1"/>
          </p:cNvSpPr>
          <p:nvPr>
            <p:ph type="subTitle" idx="3"/>
          </p:nvPr>
        </p:nvSpPr>
        <p:spPr>
          <a:xfrm>
            <a:off x="1848000" y="3719688"/>
            <a:ext cx="5448000" cy="309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4"/>
          </p:nvPr>
        </p:nvSpPr>
        <p:spPr>
          <a:xfrm>
            <a:off x="304800" y="154200"/>
            <a:ext cx="1533600" cy="30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191" name="Google Shape;191;p20"/>
          <p:cNvSpPr txBox="1">
            <a:spLocks noGrp="1"/>
          </p:cNvSpPr>
          <p:nvPr>
            <p:ph type="subTitle" idx="5"/>
          </p:nvPr>
        </p:nvSpPr>
        <p:spPr>
          <a:xfrm>
            <a:off x="8086725" y="4697625"/>
            <a:ext cx="752400" cy="301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cxnSp>
        <p:nvCxnSpPr>
          <p:cNvPr id="192" name="Google Shape;192;p20"/>
          <p:cNvCxnSpPr/>
          <p:nvPr/>
        </p:nvCxnSpPr>
        <p:spPr>
          <a:xfrm>
            <a:off x="1838400" y="304800"/>
            <a:ext cx="7000800" cy="0"/>
          </a:xfrm>
          <a:prstGeom prst="straightConnector1">
            <a:avLst/>
          </a:prstGeom>
          <a:noFill/>
          <a:ln w="9525" cap="flat" cmpd="sng">
            <a:solidFill>
              <a:srgbClr val="FFFFFF"/>
            </a:solidFill>
            <a:prstDash val="solid"/>
            <a:round/>
            <a:headEnd type="none" w="med" len="med"/>
            <a:tailEnd type="none" w="med" len="med"/>
          </a:ln>
        </p:spPr>
      </p:cxnSp>
      <p:cxnSp>
        <p:nvCxnSpPr>
          <p:cNvPr id="193" name="Google Shape;193;p20"/>
          <p:cNvCxnSpPr/>
          <p:nvPr/>
        </p:nvCxnSpPr>
        <p:spPr>
          <a:xfrm>
            <a:off x="304725" y="4857750"/>
            <a:ext cx="7782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2685550" y="852950"/>
            <a:ext cx="4083300" cy="40836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397975" y="-2181250"/>
            <a:ext cx="4247100" cy="42471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title"/>
          </p:nvPr>
        </p:nvSpPr>
        <p:spPr>
          <a:xfrm>
            <a:off x="2152350" y="2504575"/>
            <a:ext cx="4839300" cy="8418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3715125" y="1322825"/>
            <a:ext cx="1713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2152350" y="3346375"/>
            <a:ext cx="4839300" cy="47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3"/>
          <p:cNvSpPr txBox="1">
            <a:spLocks noGrp="1"/>
          </p:cNvSpPr>
          <p:nvPr>
            <p:ph type="subTitle" idx="3"/>
          </p:nvPr>
        </p:nvSpPr>
        <p:spPr>
          <a:xfrm>
            <a:off x="304800" y="154200"/>
            <a:ext cx="1533600" cy="30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25" name="Google Shape;25;p3"/>
          <p:cNvSpPr txBox="1">
            <a:spLocks noGrp="1"/>
          </p:cNvSpPr>
          <p:nvPr>
            <p:ph type="subTitle" idx="4"/>
          </p:nvPr>
        </p:nvSpPr>
        <p:spPr>
          <a:xfrm>
            <a:off x="8086725" y="4697625"/>
            <a:ext cx="752400" cy="301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cxnSp>
        <p:nvCxnSpPr>
          <p:cNvPr id="26" name="Google Shape;26;p3"/>
          <p:cNvCxnSpPr/>
          <p:nvPr/>
        </p:nvCxnSpPr>
        <p:spPr>
          <a:xfrm>
            <a:off x="1838400" y="304800"/>
            <a:ext cx="7000800" cy="0"/>
          </a:xfrm>
          <a:prstGeom prst="straightConnector1">
            <a:avLst/>
          </a:prstGeom>
          <a:noFill/>
          <a:ln w="9525" cap="flat" cmpd="sng">
            <a:solidFill>
              <a:srgbClr val="FFFFFF"/>
            </a:solidFill>
            <a:prstDash val="solid"/>
            <a:round/>
            <a:headEnd type="none" w="med" len="med"/>
            <a:tailEnd type="none" w="med" len="med"/>
          </a:ln>
        </p:spPr>
      </p:cxnSp>
      <p:cxnSp>
        <p:nvCxnSpPr>
          <p:cNvPr id="27" name="Google Shape;27;p3"/>
          <p:cNvCxnSpPr/>
          <p:nvPr/>
        </p:nvCxnSpPr>
        <p:spPr>
          <a:xfrm>
            <a:off x="304725" y="4857750"/>
            <a:ext cx="7782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4"/>
        <p:cNvGrpSpPr/>
        <p:nvPr/>
      </p:nvGrpSpPr>
      <p:grpSpPr>
        <a:xfrm>
          <a:off x="0" y="0"/>
          <a:ext cx="0" cy="0"/>
          <a:chOff x="0" y="0"/>
          <a:chExt cx="0" cy="0"/>
        </a:xfrm>
      </p:grpSpPr>
      <p:sp>
        <p:nvSpPr>
          <p:cNvPr id="195" name="Google Shape;195;p21"/>
          <p:cNvSpPr txBox="1">
            <a:spLocks noGrp="1"/>
          </p:cNvSpPr>
          <p:nvPr>
            <p:ph type="ctrTitle"/>
          </p:nvPr>
        </p:nvSpPr>
        <p:spPr>
          <a:xfrm>
            <a:off x="2122300" y="499475"/>
            <a:ext cx="48993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6" name="Google Shape;196;p21"/>
          <p:cNvSpPr txBox="1">
            <a:spLocks noGrp="1"/>
          </p:cNvSpPr>
          <p:nvPr>
            <p:ph type="subTitle" idx="1"/>
          </p:nvPr>
        </p:nvSpPr>
        <p:spPr>
          <a:xfrm>
            <a:off x="2122300" y="1584575"/>
            <a:ext cx="4899300" cy="128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7" name="Google Shape;197;p21"/>
          <p:cNvSpPr txBox="1">
            <a:spLocks noGrp="1"/>
          </p:cNvSpPr>
          <p:nvPr>
            <p:ph type="subTitle" idx="2"/>
          </p:nvPr>
        </p:nvSpPr>
        <p:spPr>
          <a:xfrm>
            <a:off x="304800" y="154200"/>
            <a:ext cx="1533600" cy="30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198" name="Google Shape;198;p21"/>
          <p:cNvSpPr txBox="1">
            <a:spLocks noGrp="1"/>
          </p:cNvSpPr>
          <p:nvPr>
            <p:ph type="subTitle" idx="3"/>
          </p:nvPr>
        </p:nvSpPr>
        <p:spPr>
          <a:xfrm>
            <a:off x="8086725" y="4697625"/>
            <a:ext cx="752400" cy="301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199" name="Google Shape;199;p21"/>
          <p:cNvSpPr txBox="1"/>
          <p:nvPr/>
        </p:nvSpPr>
        <p:spPr>
          <a:xfrm>
            <a:off x="1850125" y="3840675"/>
            <a:ext cx="5443800" cy="446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lt1"/>
                </a:solidFill>
                <a:latin typeface="Mulish"/>
                <a:ea typeface="Mulish"/>
                <a:cs typeface="Mulish"/>
                <a:sym typeface="Mulish"/>
              </a:rPr>
              <a:t>CREDITS: This presentation template was created by </a:t>
            </a:r>
            <a:r>
              <a:rPr lang="en" sz="1200" b="1">
                <a:solidFill>
                  <a:schemeClr val="lt1"/>
                </a:solidFill>
                <a:uFill>
                  <a:noFill/>
                </a:u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200">
                <a:solidFill>
                  <a:schemeClr val="lt1"/>
                </a:solidFill>
                <a:latin typeface="Mulish"/>
                <a:ea typeface="Mulish"/>
                <a:cs typeface="Mulish"/>
                <a:sym typeface="Mulish"/>
              </a:rPr>
              <a:t>, and includes icons by </a:t>
            </a:r>
            <a:r>
              <a:rPr lang="en" sz="1200" b="1">
                <a:solidFill>
                  <a:schemeClr val="lt1"/>
                </a:solidFill>
                <a:uFill>
                  <a:noFill/>
                </a:u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200">
                <a:solidFill>
                  <a:schemeClr val="lt1"/>
                </a:solidFill>
                <a:latin typeface="Mulish"/>
                <a:ea typeface="Mulish"/>
                <a:cs typeface="Mulish"/>
                <a:sym typeface="Mulish"/>
              </a:rPr>
              <a:t>, and infographics &amp; images by </a:t>
            </a:r>
            <a:r>
              <a:rPr lang="en" sz="1200" b="1">
                <a:solidFill>
                  <a:schemeClr val="lt1"/>
                </a:solidFill>
                <a:uFill>
                  <a:noFill/>
                </a:u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endParaRPr sz="1200" b="1">
              <a:solidFill>
                <a:schemeClr val="lt1"/>
              </a:solidFill>
              <a:highlight>
                <a:srgbClr val="DFDEFC"/>
              </a:highlight>
              <a:latin typeface="Mulish"/>
              <a:ea typeface="Mulish"/>
              <a:cs typeface="Mulish"/>
              <a:sym typeface="Mulish"/>
            </a:endParaRPr>
          </a:p>
        </p:txBody>
      </p:sp>
      <p:sp>
        <p:nvSpPr>
          <p:cNvPr id="200" name="Google Shape;200;p21"/>
          <p:cNvSpPr/>
          <p:nvPr/>
        </p:nvSpPr>
        <p:spPr>
          <a:xfrm>
            <a:off x="6477000" y="-7420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2636677" y="66863"/>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466227" y="3946956"/>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1"/>
          <p:cNvCxnSpPr/>
          <p:nvPr/>
        </p:nvCxnSpPr>
        <p:spPr>
          <a:xfrm>
            <a:off x="1838400" y="304800"/>
            <a:ext cx="7000800" cy="0"/>
          </a:xfrm>
          <a:prstGeom prst="straightConnector1">
            <a:avLst/>
          </a:prstGeom>
          <a:noFill/>
          <a:ln w="9525" cap="flat" cmpd="sng">
            <a:solidFill>
              <a:srgbClr val="FFFFFF"/>
            </a:solidFill>
            <a:prstDash val="solid"/>
            <a:round/>
            <a:headEnd type="none" w="med" len="med"/>
            <a:tailEnd type="none" w="med" len="med"/>
          </a:ln>
        </p:spPr>
      </p:cxnSp>
      <p:cxnSp>
        <p:nvCxnSpPr>
          <p:cNvPr id="204" name="Google Shape;204;p21"/>
          <p:cNvCxnSpPr/>
          <p:nvPr/>
        </p:nvCxnSpPr>
        <p:spPr>
          <a:xfrm>
            <a:off x="304725" y="4857750"/>
            <a:ext cx="7782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5"/>
        <p:cNvGrpSpPr/>
        <p:nvPr/>
      </p:nvGrpSpPr>
      <p:grpSpPr>
        <a:xfrm>
          <a:off x="0" y="0"/>
          <a:ext cx="0" cy="0"/>
          <a:chOff x="0" y="0"/>
          <a:chExt cx="0" cy="0"/>
        </a:xfrm>
      </p:grpSpPr>
      <p:sp>
        <p:nvSpPr>
          <p:cNvPr id="206" name="Google Shape;206;p22"/>
          <p:cNvSpPr/>
          <p:nvPr/>
        </p:nvSpPr>
        <p:spPr>
          <a:xfrm>
            <a:off x="-1122827" y="-1737312"/>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7338350" y="-675225"/>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2849948" y="263418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22"/>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210" name="Google Shape;210;p22"/>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1"/>
        <p:cNvGrpSpPr/>
        <p:nvPr/>
      </p:nvGrpSpPr>
      <p:grpSpPr>
        <a:xfrm>
          <a:off x="0" y="0"/>
          <a:ext cx="0" cy="0"/>
          <a:chOff x="0" y="0"/>
          <a:chExt cx="0" cy="0"/>
        </a:xfrm>
      </p:grpSpPr>
      <p:sp>
        <p:nvSpPr>
          <p:cNvPr id="212" name="Google Shape;212;p23"/>
          <p:cNvSpPr/>
          <p:nvPr/>
        </p:nvSpPr>
        <p:spPr>
          <a:xfrm>
            <a:off x="-2858200" y="-84510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534127" y="383833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6939748" y="-1502137"/>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23"/>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216" name="Google Shape;216;p23"/>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Darker Grotesque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cxnSp>
        <p:nvCxnSpPr>
          <p:cNvPr id="31" name="Google Shape;31;p4"/>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32" name="Google Shape;32;p4"/>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2858202" y="2234713"/>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4333198" y="357298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6533475" y="-2536600"/>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txBox="1">
            <a:spLocks noGrp="1"/>
          </p:cNvSpPr>
          <p:nvPr>
            <p:ph type="subTitle" idx="1"/>
          </p:nvPr>
        </p:nvSpPr>
        <p:spPr>
          <a:xfrm>
            <a:off x="713226" y="2350838"/>
            <a:ext cx="2564700" cy="416400"/>
          </a:xfrm>
          <a:prstGeom prst="rect">
            <a:avLst/>
          </a:prstGeom>
          <a:effectLst>
            <a:outerShdw blurRad="342900" dist="19050" dir="5400000" algn="bl" rotWithShape="0">
              <a:schemeClr val="lt1">
                <a:alpha val="30000"/>
              </a:scheme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200">
                <a:latin typeface="Audiowide"/>
                <a:ea typeface="Audiowide"/>
                <a:cs typeface="Audiowide"/>
                <a:sym typeface="Audiowid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 name="Google Shape;38;p5"/>
          <p:cNvSpPr txBox="1">
            <a:spLocks noGrp="1"/>
          </p:cNvSpPr>
          <p:nvPr>
            <p:ph type="subTitle" idx="2"/>
          </p:nvPr>
        </p:nvSpPr>
        <p:spPr>
          <a:xfrm>
            <a:off x="5866074" y="2350838"/>
            <a:ext cx="2564700" cy="416400"/>
          </a:xfrm>
          <a:prstGeom prst="rect">
            <a:avLst/>
          </a:prstGeom>
          <a:effectLst>
            <a:outerShdw blurRad="342900" dist="19050" dir="5400000" algn="bl" rotWithShape="0">
              <a:schemeClr val="lt1">
                <a:alpha val="3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200">
                <a:latin typeface="Audiowide"/>
                <a:ea typeface="Audiowide"/>
                <a:cs typeface="Audiowide"/>
                <a:sym typeface="Audiowid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9" name="Google Shape;39;p5"/>
          <p:cNvSpPr txBox="1">
            <a:spLocks noGrp="1"/>
          </p:cNvSpPr>
          <p:nvPr>
            <p:ph type="subTitle" idx="3"/>
          </p:nvPr>
        </p:nvSpPr>
        <p:spPr>
          <a:xfrm>
            <a:off x="713226" y="2767240"/>
            <a:ext cx="25647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5"/>
          <p:cNvSpPr txBox="1">
            <a:spLocks noGrp="1"/>
          </p:cNvSpPr>
          <p:nvPr>
            <p:ph type="subTitle" idx="4"/>
          </p:nvPr>
        </p:nvSpPr>
        <p:spPr>
          <a:xfrm>
            <a:off x="5866074" y="2767240"/>
            <a:ext cx="25647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2" name="Google Shape;42;p5"/>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43" name="Google Shape;43;p5"/>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1615127" y="356233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2181150" y="-2680525"/>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7748623" y="2575838"/>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9" name="Google Shape;49;p6"/>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50" name="Google Shape;50;p6"/>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1431850" y="3964325"/>
            <a:ext cx="4247100" cy="42471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713225" y="387100"/>
            <a:ext cx="4219800" cy="1149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7"/>
          <p:cNvSpPr txBox="1">
            <a:spLocks noGrp="1"/>
          </p:cNvSpPr>
          <p:nvPr>
            <p:ph type="body" idx="1"/>
          </p:nvPr>
        </p:nvSpPr>
        <p:spPr>
          <a:xfrm>
            <a:off x="719675" y="1722650"/>
            <a:ext cx="3781500" cy="2572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55" name="Google Shape;55;p7"/>
          <p:cNvCxnSpPr/>
          <p:nvPr/>
        </p:nvCxnSpPr>
        <p:spPr>
          <a:xfrm>
            <a:off x="285750" y="304800"/>
            <a:ext cx="8553600" cy="0"/>
          </a:xfrm>
          <a:prstGeom prst="straightConnector1">
            <a:avLst/>
          </a:prstGeom>
          <a:noFill/>
          <a:ln w="9525" cap="flat" cmpd="sng">
            <a:solidFill>
              <a:schemeClr val="lt1"/>
            </a:solidFill>
            <a:prstDash val="solid"/>
            <a:round/>
            <a:headEnd type="none" w="med" len="med"/>
            <a:tailEnd type="none" w="med" len="med"/>
          </a:ln>
        </p:spPr>
      </p:cxnSp>
      <p:cxnSp>
        <p:nvCxnSpPr>
          <p:cNvPr id="56" name="Google Shape;56;p7"/>
          <p:cNvCxnSpPr/>
          <p:nvPr/>
        </p:nvCxnSpPr>
        <p:spPr>
          <a:xfrm>
            <a:off x="304725" y="4857750"/>
            <a:ext cx="8553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8"/>
          <p:cNvSpPr/>
          <p:nvPr/>
        </p:nvSpPr>
        <p:spPr>
          <a:xfrm flipH="1">
            <a:off x="6122225" y="319778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flipH="1">
            <a:off x="3867073" y="-2421925"/>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flipH="1">
            <a:off x="-3169100" y="347088"/>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txBox="1">
            <a:spLocks noGrp="1"/>
          </p:cNvSpPr>
          <p:nvPr>
            <p:ph type="title"/>
          </p:nvPr>
        </p:nvSpPr>
        <p:spPr>
          <a:xfrm>
            <a:off x="2841000" y="1307100"/>
            <a:ext cx="5008200" cy="25293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62" name="Google Shape;62;p8"/>
          <p:cNvSpPr txBox="1">
            <a:spLocks noGrp="1"/>
          </p:cNvSpPr>
          <p:nvPr>
            <p:ph type="subTitle" idx="1"/>
          </p:nvPr>
        </p:nvSpPr>
        <p:spPr>
          <a:xfrm>
            <a:off x="304800" y="154200"/>
            <a:ext cx="1533600" cy="30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63" name="Google Shape;63;p8"/>
          <p:cNvSpPr txBox="1">
            <a:spLocks noGrp="1"/>
          </p:cNvSpPr>
          <p:nvPr>
            <p:ph type="subTitle" idx="2"/>
          </p:nvPr>
        </p:nvSpPr>
        <p:spPr>
          <a:xfrm>
            <a:off x="8086725" y="4697625"/>
            <a:ext cx="752400" cy="301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cxnSp>
        <p:nvCxnSpPr>
          <p:cNvPr id="64" name="Google Shape;64;p8"/>
          <p:cNvCxnSpPr/>
          <p:nvPr/>
        </p:nvCxnSpPr>
        <p:spPr>
          <a:xfrm>
            <a:off x="1838400" y="304800"/>
            <a:ext cx="7000800" cy="0"/>
          </a:xfrm>
          <a:prstGeom prst="straightConnector1">
            <a:avLst/>
          </a:prstGeom>
          <a:noFill/>
          <a:ln w="9525" cap="flat" cmpd="sng">
            <a:solidFill>
              <a:srgbClr val="FFFFFF"/>
            </a:solidFill>
            <a:prstDash val="solid"/>
            <a:round/>
            <a:headEnd type="none" w="med" len="med"/>
            <a:tailEnd type="none" w="med" len="med"/>
          </a:ln>
        </p:spPr>
      </p:cxnSp>
      <p:cxnSp>
        <p:nvCxnSpPr>
          <p:cNvPr id="65" name="Google Shape;65;p8"/>
          <p:cNvCxnSpPr/>
          <p:nvPr/>
        </p:nvCxnSpPr>
        <p:spPr>
          <a:xfrm>
            <a:off x="304725" y="4857750"/>
            <a:ext cx="7782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9"/>
          <p:cNvSpPr/>
          <p:nvPr/>
        </p:nvSpPr>
        <p:spPr>
          <a:xfrm>
            <a:off x="7551550" y="2490825"/>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2221323" y="-3074812"/>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2638477" y="317353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txBox="1">
            <a:spLocks noGrp="1"/>
          </p:cNvSpPr>
          <p:nvPr>
            <p:ph type="title"/>
          </p:nvPr>
        </p:nvSpPr>
        <p:spPr>
          <a:xfrm>
            <a:off x="1059800" y="1547838"/>
            <a:ext cx="4856700" cy="695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9"/>
          <p:cNvSpPr txBox="1">
            <a:spLocks noGrp="1"/>
          </p:cNvSpPr>
          <p:nvPr>
            <p:ph type="subTitle" idx="1"/>
          </p:nvPr>
        </p:nvSpPr>
        <p:spPr>
          <a:xfrm>
            <a:off x="1059853" y="2242963"/>
            <a:ext cx="4856700" cy="13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9"/>
          <p:cNvSpPr txBox="1">
            <a:spLocks noGrp="1"/>
          </p:cNvSpPr>
          <p:nvPr>
            <p:ph type="subTitle" idx="2"/>
          </p:nvPr>
        </p:nvSpPr>
        <p:spPr>
          <a:xfrm>
            <a:off x="304800" y="154200"/>
            <a:ext cx="1533600" cy="30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73" name="Google Shape;73;p9"/>
          <p:cNvSpPr txBox="1">
            <a:spLocks noGrp="1"/>
          </p:cNvSpPr>
          <p:nvPr>
            <p:ph type="subTitle" idx="3"/>
          </p:nvPr>
        </p:nvSpPr>
        <p:spPr>
          <a:xfrm>
            <a:off x="8086725" y="4697625"/>
            <a:ext cx="752400" cy="301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cxnSp>
        <p:nvCxnSpPr>
          <p:cNvPr id="74" name="Google Shape;74;p9"/>
          <p:cNvCxnSpPr/>
          <p:nvPr/>
        </p:nvCxnSpPr>
        <p:spPr>
          <a:xfrm>
            <a:off x="1838400" y="304800"/>
            <a:ext cx="7000800" cy="0"/>
          </a:xfrm>
          <a:prstGeom prst="straightConnector1">
            <a:avLst/>
          </a:prstGeom>
          <a:noFill/>
          <a:ln w="9525" cap="flat" cmpd="sng">
            <a:solidFill>
              <a:srgbClr val="FFFFFF"/>
            </a:solidFill>
            <a:prstDash val="solid"/>
            <a:round/>
            <a:headEnd type="none" w="med" len="med"/>
            <a:tailEnd type="none" w="med" len="med"/>
          </a:ln>
        </p:spPr>
      </p:cxnSp>
      <p:cxnSp>
        <p:nvCxnSpPr>
          <p:cNvPr id="75" name="Google Shape;75;p9"/>
          <p:cNvCxnSpPr/>
          <p:nvPr/>
        </p:nvCxnSpPr>
        <p:spPr>
          <a:xfrm>
            <a:off x="304725" y="4857750"/>
            <a:ext cx="7782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p:nvPr/>
        </p:nvSpPr>
        <p:spPr>
          <a:xfrm>
            <a:off x="-1122827" y="-1737312"/>
            <a:ext cx="4319700" cy="4319700"/>
          </a:xfrm>
          <a:prstGeom prst="ellipse">
            <a:avLst/>
          </a:prstGeom>
          <a:gradFill>
            <a:gsLst>
              <a:gs pos="0">
                <a:schemeClr val="lt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0"/>
          <p:cNvSpPr/>
          <p:nvPr/>
        </p:nvSpPr>
        <p:spPr>
          <a:xfrm>
            <a:off x="7338350" y="-675225"/>
            <a:ext cx="4319700" cy="4320000"/>
          </a:xfrm>
          <a:prstGeom prst="ellipse">
            <a:avLst/>
          </a:prstGeom>
          <a:gradFill>
            <a:gsLst>
              <a:gs pos="0">
                <a:schemeClr val="dk2"/>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a:off x="2849948" y="2634181"/>
            <a:ext cx="4319700" cy="4319700"/>
          </a:xfrm>
          <a:prstGeom prst="ellipse">
            <a:avLst/>
          </a:prstGeom>
          <a:gradFill>
            <a:gsLst>
              <a:gs pos="0">
                <a:schemeClr val="accent1"/>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txBox="1">
            <a:spLocks noGrp="1"/>
          </p:cNvSpPr>
          <p:nvPr>
            <p:ph type="title"/>
          </p:nvPr>
        </p:nvSpPr>
        <p:spPr>
          <a:xfrm>
            <a:off x="740550" y="3583325"/>
            <a:ext cx="5186100" cy="116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1" name="Google Shape;81;p10"/>
          <p:cNvSpPr txBox="1">
            <a:spLocks noGrp="1"/>
          </p:cNvSpPr>
          <p:nvPr>
            <p:ph type="subTitle" idx="1"/>
          </p:nvPr>
        </p:nvSpPr>
        <p:spPr>
          <a:xfrm>
            <a:off x="304800" y="154200"/>
            <a:ext cx="1533600" cy="30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sp>
        <p:nvSpPr>
          <p:cNvPr id="82" name="Google Shape;82;p10"/>
          <p:cNvSpPr txBox="1">
            <a:spLocks noGrp="1"/>
          </p:cNvSpPr>
          <p:nvPr>
            <p:ph type="subTitle" idx="2"/>
          </p:nvPr>
        </p:nvSpPr>
        <p:spPr>
          <a:xfrm>
            <a:off x="8086725" y="4697625"/>
            <a:ext cx="752400" cy="3012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Audiowide"/>
              <a:buNone/>
              <a:defRPr sz="1200">
                <a:latin typeface="Audiowide"/>
                <a:ea typeface="Audiowide"/>
                <a:cs typeface="Audiowide"/>
                <a:sym typeface="Audiowide"/>
              </a:defRPr>
            </a:lvl1pPr>
            <a:lvl2pPr lvl="1" algn="ctr" rtl="0">
              <a:lnSpc>
                <a:spcPct val="100000"/>
              </a:lnSpc>
              <a:spcBef>
                <a:spcPts val="0"/>
              </a:spcBef>
              <a:spcAft>
                <a:spcPts val="0"/>
              </a:spcAft>
              <a:buSzPts val="1800"/>
              <a:buFont typeface="Audiowide"/>
              <a:buNone/>
              <a:defRPr sz="1800">
                <a:latin typeface="Audiowide"/>
                <a:ea typeface="Audiowide"/>
                <a:cs typeface="Audiowide"/>
                <a:sym typeface="Audiowide"/>
              </a:defRPr>
            </a:lvl2pPr>
            <a:lvl3pPr lvl="2" algn="ctr" rtl="0">
              <a:lnSpc>
                <a:spcPct val="100000"/>
              </a:lnSpc>
              <a:spcBef>
                <a:spcPts val="0"/>
              </a:spcBef>
              <a:spcAft>
                <a:spcPts val="0"/>
              </a:spcAft>
              <a:buSzPts val="1800"/>
              <a:buFont typeface="Audiowide"/>
              <a:buNone/>
              <a:defRPr sz="1800">
                <a:latin typeface="Audiowide"/>
                <a:ea typeface="Audiowide"/>
                <a:cs typeface="Audiowide"/>
                <a:sym typeface="Audiowide"/>
              </a:defRPr>
            </a:lvl3pPr>
            <a:lvl4pPr lvl="3" algn="ctr" rtl="0">
              <a:lnSpc>
                <a:spcPct val="100000"/>
              </a:lnSpc>
              <a:spcBef>
                <a:spcPts val="0"/>
              </a:spcBef>
              <a:spcAft>
                <a:spcPts val="0"/>
              </a:spcAft>
              <a:buSzPts val="1800"/>
              <a:buFont typeface="Audiowide"/>
              <a:buNone/>
              <a:defRPr sz="1800">
                <a:latin typeface="Audiowide"/>
                <a:ea typeface="Audiowide"/>
                <a:cs typeface="Audiowide"/>
                <a:sym typeface="Audiowide"/>
              </a:defRPr>
            </a:lvl4pPr>
            <a:lvl5pPr lvl="4" algn="ctr" rtl="0">
              <a:lnSpc>
                <a:spcPct val="100000"/>
              </a:lnSpc>
              <a:spcBef>
                <a:spcPts val="0"/>
              </a:spcBef>
              <a:spcAft>
                <a:spcPts val="0"/>
              </a:spcAft>
              <a:buSzPts val="1800"/>
              <a:buFont typeface="Audiowide"/>
              <a:buNone/>
              <a:defRPr sz="1800">
                <a:latin typeface="Audiowide"/>
                <a:ea typeface="Audiowide"/>
                <a:cs typeface="Audiowide"/>
                <a:sym typeface="Audiowide"/>
              </a:defRPr>
            </a:lvl5pPr>
            <a:lvl6pPr lvl="5" algn="ctr" rtl="0">
              <a:lnSpc>
                <a:spcPct val="100000"/>
              </a:lnSpc>
              <a:spcBef>
                <a:spcPts val="0"/>
              </a:spcBef>
              <a:spcAft>
                <a:spcPts val="0"/>
              </a:spcAft>
              <a:buSzPts val="1800"/>
              <a:buFont typeface="Audiowide"/>
              <a:buNone/>
              <a:defRPr sz="1800">
                <a:latin typeface="Audiowide"/>
                <a:ea typeface="Audiowide"/>
                <a:cs typeface="Audiowide"/>
                <a:sym typeface="Audiowide"/>
              </a:defRPr>
            </a:lvl6pPr>
            <a:lvl7pPr lvl="6" algn="ctr" rtl="0">
              <a:lnSpc>
                <a:spcPct val="100000"/>
              </a:lnSpc>
              <a:spcBef>
                <a:spcPts val="0"/>
              </a:spcBef>
              <a:spcAft>
                <a:spcPts val="0"/>
              </a:spcAft>
              <a:buSzPts val="1800"/>
              <a:buFont typeface="Audiowide"/>
              <a:buNone/>
              <a:defRPr sz="1800">
                <a:latin typeface="Audiowide"/>
                <a:ea typeface="Audiowide"/>
                <a:cs typeface="Audiowide"/>
                <a:sym typeface="Audiowide"/>
              </a:defRPr>
            </a:lvl7pPr>
            <a:lvl8pPr lvl="7" algn="ctr" rtl="0">
              <a:lnSpc>
                <a:spcPct val="100000"/>
              </a:lnSpc>
              <a:spcBef>
                <a:spcPts val="0"/>
              </a:spcBef>
              <a:spcAft>
                <a:spcPts val="0"/>
              </a:spcAft>
              <a:buSzPts val="1800"/>
              <a:buFont typeface="Audiowide"/>
              <a:buNone/>
              <a:defRPr sz="1800">
                <a:latin typeface="Audiowide"/>
                <a:ea typeface="Audiowide"/>
                <a:cs typeface="Audiowide"/>
                <a:sym typeface="Audiowide"/>
              </a:defRPr>
            </a:lvl8pPr>
            <a:lvl9pPr lvl="8" algn="ctr" rtl="0">
              <a:lnSpc>
                <a:spcPct val="100000"/>
              </a:lnSpc>
              <a:spcBef>
                <a:spcPts val="0"/>
              </a:spcBef>
              <a:spcAft>
                <a:spcPts val="0"/>
              </a:spcAft>
              <a:buSzPts val="1800"/>
              <a:buFont typeface="Audiowide"/>
              <a:buNone/>
              <a:defRPr sz="1800">
                <a:latin typeface="Audiowide"/>
                <a:ea typeface="Audiowide"/>
                <a:cs typeface="Audiowide"/>
                <a:sym typeface="Audiowide"/>
              </a:defRPr>
            </a:lvl9pPr>
          </a:lstStyle>
          <a:p>
            <a:endParaRPr/>
          </a:p>
        </p:txBody>
      </p:sp>
      <p:cxnSp>
        <p:nvCxnSpPr>
          <p:cNvPr id="83" name="Google Shape;83;p10"/>
          <p:cNvCxnSpPr/>
          <p:nvPr/>
        </p:nvCxnSpPr>
        <p:spPr>
          <a:xfrm>
            <a:off x="304725" y="4857750"/>
            <a:ext cx="7782000" cy="0"/>
          </a:xfrm>
          <a:prstGeom prst="straightConnector1">
            <a:avLst/>
          </a:prstGeom>
          <a:noFill/>
          <a:ln w="9525" cap="flat" cmpd="sng">
            <a:solidFill>
              <a:srgbClr val="FFFFFF"/>
            </a:solidFill>
            <a:prstDash val="solid"/>
            <a:round/>
            <a:headEnd type="none" w="med" len="med"/>
            <a:tailEnd type="none" w="med" len="med"/>
          </a:ln>
        </p:spPr>
      </p:cxnSp>
      <p:cxnSp>
        <p:nvCxnSpPr>
          <p:cNvPr id="84" name="Google Shape;84;p10"/>
          <p:cNvCxnSpPr/>
          <p:nvPr/>
        </p:nvCxnSpPr>
        <p:spPr>
          <a:xfrm>
            <a:off x="1838400" y="304800"/>
            <a:ext cx="70008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342900" dist="19050" dir="5400000" algn="bl" rotWithShape="0">
              <a:schemeClr val="lt1">
                <a:alpha val="30000"/>
              </a:schemeClr>
            </a:outerShdw>
          </a:effectLst>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Audiowide"/>
              <a:buNone/>
              <a:defRPr sz="3000">
                <a:solidFill>
                  <a:schemeClr val="lt1"/>
                </a:solidFill>
                <a:latin typeface="Audiowide"/>
                <a:ea typeface="Audiowide"/>
                <a:cs typeface="Audiowide"/>
                <a:sym typeface="Audiowide"/>
              </a:defRPr>
            </a:lvl1pPr>
            <a:lvl2pPr lvl="1" rtl="0">
              <a:spcBef>
                <a:spcPts val="0"/>
              </a:spcBef>
              <a:spcAft>
                <a:spcPts val="0"/>
              </a:spcAft>
              <a:buClr>
                <a:schemeClr val="lt1"/>
              </a:buClr>
              <a:buSzPts val="3000"/>
              <a:buFont typeface="Bebas Neue"/>
              <a:buNone/>
              <a:defRPr sz="3000">
                <a:solidFill>
                  <a:schemeClr val="lt1"/>
                </a:solidFill>
                <a:latin typeface="Bebas Neue"/>
                <a:ea typeface="Bebas Neue"/>
                <a:cs typeface="Bebas Neue"/>
                <a:sym typeface="Bebas Neue"/>
              </a:defRPr>
            </a:lvl2pPr>
            <a:lvl3pPr lvl="2" rtl="0">
              <a:spcBef>
                <a:spcPts val="0"/>
              </a:spcBef>
              <a:spcAft>
                <a:spcPts val="0"/>
              </a:spcAft>
              <a:buClr>
                <a:schemeClr val="lt1"/>
              </a:buClr>
              <a:buSzPts val="3000"/>
              <a:buFont typeface="Bebas Neue"/>
              <a:buNone/>
              <a:defRPr sz="3000">
                <a:solidFill>
                  <a:schemeClr val="lt1"/>
                </a:solidFill>
                <a:latin typeface="Bebas Neue"/>
                <a:ea typeface="Bebas Neue"/>
                <a:cs typeface="Bebas Neue"/>
                <a:sym typeface="Bebas Neue"/>
              </a:defRPr>
            </a:lvl3pPr>
            <a:lvl4pPr lvl="3" rtl="0">
              <a:spcBef>
                <a:spcPts val="0"/>
              </a:spcBef>
              <a:spcAft>
                <a:spcPts val="0"/>
              </a:spcAft>
              <a:buClr>
                <a:schemeClr val="lt1"/>
              </a:buClr>
              <a:buSzPts val="3000"/>
              <a:buFont typeface="Bebas Neue"/>
              <a:buNone/>
              <a:defRPr sz="3000">
                <a:solidFill>
                  <a:schemeClr val="lt1"/>
                </a:solidFill>
                <a:latin typeface="Bebas Neue"/>
                <a:ea typeface="Bebas Neue"/>
                <a:cs typeface="Bebas Neue"/>
                <a:sym typeface="Bebas Neue"/>
              </a:defRPr>
            </a:lvl4pPr>
            <a:lvl5pPr lvl="4" rtl="0">
              <a:spcBef>
                <a:spcPts val="0"/>
              </a:spcBef>
              <a:spcAft>
                <a:spcPts val="0"/>
              </a:spcAft>
              <a:buClr>
                <a:schemeClr val="lt1"/>
              </a:buClr>
              <a:buSzPts val="3000"/>
              <a:buFont typeface="Bebas Neue"/>
              <a:buNone/>
              <a:defRPr sz="3000">
                <a:solidFill>
                  <a:schemeClr val="lt1"/>
                </a:solidFill>
                <a:latin typeface="Bebas Neue"/>
                <a:ea typeface="Bebas Neue"/>
                <a:cs typeface="Bebas Neue"/>
                <a:sym typeface="Bebas Neue"/>
              </a:defRPr>
            </a:lvl5pPr>
            <a:lvl6pPr lvl="5" rtl="0">
              <a:spcBef>
                <a:spcPts val="0"/>
              </a:spcBef>
              <a:spcAft>
                <a:spcPts val="0"/>
              </a:spcAft>
              <a:buClr>
                <a:schemeClr val="lt1"/>
              </a:buClr>
              <a:buSzPts val="3000"/>
              <a:buFont typeface="Bebas Neue"/>
              <a:buNone/>
              <a:defRPr sz="3000">
                <a:solidFill>
                  <a:schemeClr val="lt1"/>
                </a:solidFill>
                <a:latin typeface="Bebas Neue"/>
                <a:ea typeface="Bebas Neue"/>
                <a:cs typeface="Bebas Neue"/>
                <a:sym typeface="Bebas Neue"/>
              </a:defRPr>
            </a:lvl6pPr>
            <a:lvl7pPr lvl="6" rtl="0">
              <a:spcBef>
                <a:spcPts val="0"/>
              </a:spcBef>
              <a:spcAft>
                <a:spcPts val="0"/>
              </a:spcAft>
              <a:buClr>
                <a:schemeClr val="lt1"/>
              </a:buClr>
              <a:buSzPts val="3000"/>
              <a:buFont typeface="Bebas Neue"/>
              <a:buNone/>
              <a:defRPr sz="3000">
                <a:solidFill>
                  <a:schemeClr val="lt1"/>
                </a:solidFill>
                <a:latin typeface="Bebas Neue"/>
                <a:ea typeface="Bebas Neue"/>
                <a:cs typeface="Bebas Neue"/>
                <a:sym typeface="Bebas Neue"/>
              </a:defRPr>
            </a:lvl7pPr>
            <a:lvl8pPr lvl="7" rtl="0">
              <a:spcBef>
                <a:spcPts val="0"/>
              </a:spcBef>
              <a:spcAft>
                <a:spcPts val="0"/>
              </a:spcAft>
              <a:buClr>
                <a:schemeClr val="lt1"/>
              </a:buClr>
              <a:buSzPts val="3000"/>
              <a:buFont typeface="Bebas Neue"/>
              <a:buNone/>
              <a:defRPr sz="3000">
                <a:solidFill>
                  <a:schemeClr val="lt1"/>
                </a:solidFill>
                <a:latin typeface="Bebas Neue"/>
                <a:ea typeface="Bebas Neue"/>
                <a:cs typeface="Bebas Neue"/>
                <a:sym typeface="Bebas Neue"/>
              </a:defRPr>
            </a:lvl8pPr>
            <a:lvl9pPr lvl="8" rtl="0">
              <a:spcBef>
                <a:spcPts val="0"/>
              </a:spcBef>
              <a:spcAft>
                <a:spcPts val="0"/>
              </a:spcAft>
              <a:buClr>
                <a:schemeClr val="lt1"/>
              </a:buClr>
              <a:buSzPts val="3000"/>
              <a:buFont typeface="Bebas Neue"/>
              <a:buNone/>
              <a:defRPr sz="30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1pPr>
            <a:lvl2pPr marL="914400" lvl="1"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2pPr>
            <a:lvl3pPr marL="1371600" lvl="2"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3pPr>
            <a:lvl4pPr marL="1828800" lvl="3"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4pPr>
            <a:lvl5pPr marL="2286000" lvl="4"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5pPr>
            <a:lvl6pPr marL="2743200" lvl="5"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6pPr>
            <a:lvl7pPr marL="3200400" lvl="6"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7pPr>
            <a:lvl8pPr marL="3657600" lvl="7"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8pPr>
            <a:lvl9pPr marL="4114800" lvl="8" indent="-317500">
              <a:lnSpc>
                <a:spcPct val="100000"/>
              </a:lnSpc>
              <a:spcBef>
                <a:spcPts val="0"/>
              </a:spcBef>
              <a:spcAft>
                <a:spcPts val="0"/>
              </a:spcAft>
              <a:buClr>
                <a:schemeClr val="lt1"/>
              </a:buClr>
              <a:buSzPts val="1400"/>
              <a:buFont typeface="Mulish"/>
              <a:buChar char="■"/>
              <a:defRPr>
                <a:solidFill>
                  <a:schemeClr val="lt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55.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hyperlink" Target="https://data.cityofnewyork.us/Public-Safety/Motor-Vehicle-Collisions-Crashes/h9gi-nx9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ctrTitle"/>
          </p:nvPr>
        </p:nvSpPr>
        <p:spPr>
          <a:xfrm>
            <a:off x="2534842" y="963550"/>
            <a:ext cx="4074300" cy="2642100"/>
          </a:xfrm>
          <a:prstGeom prst="rect">
            <a:avLst/>
          </a:prstGeom>
        </p:spPr>
        <p:txBody>
          <a:bodyPr spcFirstLastPara="1" wrap="square" lIns="85725" tIns="91425" rIns="91425" bIns="91425" anchor="b" anchorCtr="0">
            <a:noAutofit/>
          </a:bodyPr>
          <a:lstStyle/>
          <a:p>
            <a:pPr marL="0" lvl="0" indent="0" algn="l" rtl="0">
              <a:spcBef>
                <a:spcPts val="0"/>
              </a:spcBef>
              <a:spcAft>
                <a:spcPts val="0"/>
              </a:spcAft>
              <a:buNone/>
            </a:pPr>
            <a:r>
              <a:rPr lang="en" sz="3100"/>
              <a:t>MANHATTAN</a:t>
            </a:r>
            <a:r>
              <a:rPr lang="en" sz="3800"/>
              <a:t> </a:t>
            </a:r>
            <a:r>
              <a:rPr lang="en" sz="6000"/>
              <a:t>TRAFFIC </a:t>
            </a:r>
            <a:endParaRPr sz="6000"/>
          </a:p>
          <a:p>
            <a:pPr marL="0" lvl="0" indent="0" algn="l" rtl="0">
              <a:spcBef>
                <a:spcPts val="0"/>
              </a:spcBef>
              <a:spcAft>
                <a:spcPts val="0"/>
              </a:spcAft>
              <a:buNone/>
            </a:pPr>
            <a:r>
              <a:rPr lang="en" sz="4900"/>
              <a:t>COLLISION</a:t>
            </a:r>
            <a:r>
              <a:rPr lang="en" sz="3400"/>
              <a:t> </a:t>
            </a:r>
            <a:r>
              <a:rPr lang="en" sz="4500"/>
              <a:t>MAP</a:t>
            </a:r>
            <a:r>
              <a:rPr lang="en" sz="4400"/>
              <a:t> </a:t>
            </a:r>
            <a:endParaRPr sz="4700">
              <a:solidFill>
                <a:schemeClr val="dk2"/>
              </a:solidFill>
            </a:endParaRPr>
          </a:p>
        </p:txBody>
      </p:sp>
      <p:sp>
        <p:nvSpPr>
          <p:cNvPr id="222" name="Google Shape;222;p24"/>
          <p:cNvSpPr txBox="1">
            <a:spLocks noGrp="1"/>
          </p:cNvSpPr>
          <p:nvPr>
            <p:ph type="subTitle" idx="2"/>
          </p:nvPr>
        </p:nvSpPr>
        <p:spPr>
          <a:xfrm>
            <a:off x="4972425" y="316425"/>
            <a:ext cx="3866700" cy="30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URBAN DATA &amp; MACHINE LEARNING</a:t>
            </a:r>
            <a:endParaRPr/>
          </a:p>
        </p:txBody>
      </p:sp>
      <p:sp>
        <p:nvSpPr>
          <p:cNvPr id="223" name="Google Shape;223;p24"/>
          <p:cNvSpPr txBox="1">
            <a:spLocks noGrp="1"/>
          </p:cNvSpPr>
          <p:nvPr>
            <p:ph type="subTitle" idx="3"/>
          </p:nvPr>
        </p:nvSpPr>
        <p:spPr>
          <a:xfrm>
            <a:off x="317225" y="4363800"/>
            <a:ext cx="2938200" cy="3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Chongyang Ren MSAUD 23’</a:t>
            </a:r>
            <a:endParaRPr/>
          </a:p>
          <a:p>
            <a:pPr marL="0" lvl="0" indent="0" algn="l" rtl="0">
              <a:spcBef>
                <a:spcPts val="0"/>
              </a:spcBef>
              <a:spcAft>
                <a:spcPts val="0"/>
              </a:spcAft>
              <a:buNone/>
            </a:pPr>
            <a:r>
              <a:rPr lang="en"/>
              <a:t>Junling Zhuang MSCDP 23’</a:t>
            </a:r>
            <a:endParaRPr/>
          </a:p>
          <a:p>
            <a:pPr marL="0" lvl="0" indent="0" algn="l" rtl="0">
              <a:spcBef>
                <a:spcPts val="0"/>
              </a:spcBef>
              <a:spcAft>
                <a:spcPts val="0"/>
              </a:spcAft>
              <a:buNone/>
            </a:pPr>
            <a:r>
              <a:rPr lang="en"/>
              <a:t>Yaoze Yu MSAUD 23’</a:t>
            </a:r>
            <a:endParaRPr/>
          </a:p>
        </p:txBody>
      </p:sp>
      <p:sp>
        <p:nvSpPr>
          <p:cNvPr id="224" name="Google Shape;224;p24"/>
          <p:cNvSpPr txBox="1">
            <a:spLocks noGrp="1"/>
          </p:cNvSpPr>
          <p:nvPr>
            <p:ph type="subTitle" idx="3"/>
          </p:nvPr>
        </p:nvSpPr>
        <p:spPr>
          <a:xfrm>
            <a:off x="6555175" y="4561400"/>
            <a:ext cx="1684800" cy="30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2023.05.01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32"/>
        <p:cNvGrpSpPr/>
        <p:nvPr/>
      </p:nvGrpSpPr>
      <p:grpSpPr>
        <a:xfrm>
          <a:off x="0" y="0"/>
          <a:ext cx="0" cy="0"/>
          <a:chOff x="0" y="0"/>
          <a:chExt cx="0" cy="0"/>
        </a:xfrm>
      </p:grpSpPr>
      <p:sp>
        <p:nvSpPr>
          <p:cNvPr id="333" name="Google Shape;333;p33"/>
          <p:cNvSpPr txBox="1">
            <a:spLocks noGrp="1"/>
          </p:cNvSpPr>
          <p:nvPr>
            <p:ph type="subTitle" idx="4294967295"/>
          </p:nvPr>
        </p:nvSpPr>
        <p:spPr>
          <a:xfrm>
            <a:off x="6861350" y="87150"/>
            <a:ext cx="1967400" cy="3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Landcover Dataset</a:t>
            </a:r>
            <a:endParaRPr>
              <a:solidFill>
                <a:schemeClr val="dk1"/>
              </a:solidFill>
            </a:endParaRPr>
          </a:p>
        </p:txBody>
      </p:sp>
      <p:pic>
        <p:nvPicPr>
          <p:cNvPr id="334" name="Google Shape;334;p33"/>
          <p:cNvPicPr preferRelativeResize="0"/>
          <p:nvPr/>
        </p:nvPicPr>
        <p:blipFill rotWithShape="1">
          <a:blip r:embed="rId3">
            <a:alphaModFix/>
          </a:blip>
          <a:srcRect l="36440" t="20922" r="31279" b="18131"/>
          <a:stretch/>
        </p:blipFill>
        <p:spPr>
          <a:xfrm>
            <a:off x="952900" y="435338"/>
            <a:ext cx="2265400" cy="4272825"/>
          </a:xfrm>
          <a:prstGeom prst="rect">
            <a:avLst/>
          </a:prstGeom>
          <a:noFill/>
          <a:ln>
            <a:noFill/>
          </a:ln>
        </p:spPr>
      </p:pic>
      <p:pic>
        <p:nvPicPr>
          <p:cNvPr id="335" name="Google Shape;335;p33"/>
          <p:cNvPicPr preferRelativeResize="0"/>
          <p:nvPr/>
        </p:nvPicPr>
        <p:blipFill>
          <a:blip r:embed="rId4">
            <a:alphaModFix/>
          </a:blip>
          <a:stretch>
            <a:fillRect/>
          </a:stretch>
        </p:blipFill>
        <p:spPr>
          <a:xfrm>
            <a:off x="3365250" y="970614"/>
            <a:ext cx="5519724" cy="3202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111DA1-5134-20FE-5E82-148D041D428C}"/>
              </a:ext>
            </a:extLst>
          </p:cNvPr>
          <p:cNvSpPr txBox="1"/>
          <p:nvPr/>
        </p:nvSpPr>
        <p:spPr>
          <a:xfrm>
            <a:off x="4312920" y="300772"/>
            <a:ext cx="4572000" cy="307777"/>
          </a:xfrm>
          <a:prstGeom prst="rect">
            <a:avLst/>
          </a:prstGeom>
          <a:noFill/>
        </p:spPr>
        <p:txBody>
          <a:bodyPr wrap="square">
            <a:spAutoFit/>
          </a:bodyPr>
          <a:lstStyle/>
          <a:p>
            <a:pPr marL="0" indent="0" algn="r">
              <a:buFont typeface="Mulish"/>
              <a:buNone/>
            </a:pPr>
            <a:r>
              <a:rPr lang="nl-NL" altLang="zh-CN" dirty="0">
                <a:solidFill>
                  <a:schemeClr val="dk1"/>
                </a:solidFill>
              </a:rPr>
              <a:t>Exploratory Analysis – L</a:t>
            </a:r>
            <a:r>
              <a:rPr lang="en-US" altLang="zh-CN" dirty="0">
                <a:solidFill>
                  <a:schemeClr val="dk1"/>
                </a:solidFill>
              </a:rPr>
              <a:t>and Cover</a:t>
            </a:r>
            <a:endParaRPr lang="nl-NL" altLang="zh-CN" dirty="0">
              <a:solidFill>
                <a:schemeClr val="dk1"/>
              </a:solidFill>
            </a:endParaRPr>
          </a:p>
        </p:txBody>
      </p:sp>
      <p:pic>
        <p:nvPicPr>
          <p:cNvPr id="5" name="图片 4" descr="电脑屏幕的照片&#10;&#10;中度可信度描述已自动生成">
            <a:extLst>
              <a:ext uri="{FF2B5EF4-FFF2-40B4-BE49-F238E27FC236}">
                <a16:creationId xmlns:a16="http://schemas.microsoft.com/office/drawing/2014/main" id="{2D9D84BC-CE67-22EE-0F5E-59E19BC91FD1}"/>
              </a:ext>
            </a:extLst>
          </p:cNvPr>
          <p:cNvPicPr>
            <a:picLocks noChangeAspect="1"/>
          </p:cNvPicPr>
          <p:nvPr/>
        </p:nvPicPr>
        <p:blipFill>
          <a:blip r:embed="rId2"/>
          <a:stretch>
            <a:fillRect/>
          </a:stretch>
        </p:blipFill>
        <p:spPr>
          <a:xfrm>
            <a:off x="5102989" y="972881"/>
            <a:ext cx="3345051" cy="3496922"/>
          </a:xfrm>
          <a:prstGeom prst="rect">
            <a:avLst/>
          </a:prstGeom>
        </p:spPr>
      </p:pic>
      <p:pic>
        <p:nvPicPr>
          <p:cNvPr id="7" name="图片 6" descr="应用程序, Teams, 日历&#10;&#10;描述已自动生成">
            <a:extLst>
              <a:ext uri="{FF2B5EF4-FFF2-40B4-BE49-F238E27FC236}">
                <a16:creationId xmlns:a16="http://schemas.microsoft.com/office/drawing/2014/main" id="{EE75C623-C047-114E-C1A5-C9B3946083A6}"/>
              </a:ext>
            </a:extLst>
          </p:cNvPr>
          <p:cNvPicPr>
            <a:picLocks noChangeAspect="1"/>
          </p:cNvPicPr>
          <p:nvPr/>
        </p:nvPicPr>
        <p:blipFill rotWithShape="1">
          <a:blip r:embed="rId3"/>
          <a:srcRect r="10904"/>
          <a:stretch/>
        </p:blipFill>
        <p:spPr>
          <a:xfrm>
            <a:off x="218440" y="718899"/>
            <a:ext cx="4460241" cy="4004885"/>
          </a:xfrm>
          <a:prstGeom prst="rect">
            <a:avLst/>
          </a:prstGeom>
        </p:spPr>
      </p:pic>
    </p:spTree>
    <p:extLst>
      <p:ext uri="{BB962C8B-B14F-4D97-AF65-F5344CB8AC3E}">
        <p14:creationId xmlns:p14="http://schemas.microsoft.com/office/powerpoint/2010/main" val="706729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39"/>
        <p:cNvGrpSpPr/>
        <p:nvPr/>
      </p:nvGrpSpPr>
      <p:grpSpPr>
        <a:xfrm>
          <a:off x="0" y="0"/>
          <a:ext cx="0" cy="0"/>
          <a:chOff x="0" y="0"/>
          <a:chExt cx="0" cy="0"/>
        </a:xfrm>
      </p:grpSpPr>
      <p:sp>
        <p:nvSpPr>
          <p:cNvPr id="340" name="Google Shape;340;p34"/>
          <p:cNvSpPr txBox="1">
            <a:spLocks noGrp="1"/>
          </p:cNvSpPr>
          <p:nvPr>
            <p:ph type="subTitle" idx="4294967295"/>
          </p:nvPr>
        </p:nvSpPr>
        <p:spPr>
          <a:xfrm>
            <a:off x="4751650" y="190050"/>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Street View Dataset-</a:t>
            </a:r>
            <a:endParaRPr>
              <a:solidFill>
                <a:schemeClr val="dk1"/>
              </a:solidFill>
            </a:endParaRPr>
          </a:p>
          <a:p>
            <a:pPr marL="0" lvl="0" indent="0" algn="r" rtl="0">
              <a:spcBef>
                <a:spcPts val="0"/>
              </a:spcBef>
              <a:spcAft>
                <a:spcPts val="0"/>
              </a:spcAft>
              <a:buNone/>
            </a:pPr>
            <a:r>
              <a:rPr lang="en">
                <a:solidFill>
                  <a:schemeClr val="dk1"/>
                </a:solidFill>
              </a:rPr>
              <a:t> Street View Points within buffer zones</a:t>
            </a:r>
            <a:endParaRPr>
              <a:solidFill>
                <a:schemeClr val="dk1"/>
              </a:solidFill>
            </a:endParaRPr>
          </a:p>
        </p:txBody>
      </p:sp>
      <p:pic>
        <p:nvPicPr>
          <p:cNvPr id="341" name="Google Shape;341;p34"/>
          <p:cNvPicPr preferRelativeResize="0"/>
          <p:nvPr/>
        </p:nvPicPr>
        <p:blipFill>
          <a:blip r:embed="rId3">
            <a:alphaModFix/>
          </a:blip>
          <a:stretch>
            <a:fillRect/>
          </a:stretch>
        </p:blipFill>
        <p:spPr>
          <a:xfrm>
            <a:off x="5398375" y="1696300"/>
            <a:ext cx="3244450" cy="2027800"/>
          </a:xfrm>
          <a:prstGeom prst="rect">
            <a:avLst/>
          </a:prstGeom>
          <a:noFill/>
          <a:ln>
            <a:noFill/>
          </a:ln>
        </p:spPr>
      </p:pic>
      <p:pic>
        <p:nvPicPr>
          <p:cNvPr id="342" name="Google Shape;342;p34"/>
          <p:cNvPicPr preferRelativeResize="0"/>
          <p:nvPr/>
        </p:nvPicPr>
        <p:blipFill rotWithShape="1">
          <a:blip r:embed="rId4">
            <a:alphaModFix/>
          </a:blip>
          <a:srcRect l="25649" r="31727"/>
          <a:stretch/>
        </p:blipFill>
        <p:spPr>
          <a:xfrm>
            <a:off x="1162525" y="0"/>
            <a:ext cx="3365499" cy="5143500"/>
          </a:xfrm>
          <a:prstGeom prst="rect">
            <a:avLst/>
          </a:prstGeom>
          <a:noFill/>
          <a:ln>
            <a:noFill/>
          </a:ln>
        </p:spPr>
      </p:pic>
      <p:cxnSp>
        <p:nvCxnSpPr>
          <p:cNvPr id="343" name="Google Shape;343;p34"/>
          <p:cNvCxnSpPr/>
          <p:nvPr/>
        </p:nvCxnSpPr>
        <p:spPr>
          <a:xfrm rot="10800000" flipH="1">
            <a:off x="2952275" y="1704000"/>
            <a:ext cx="2459100" cy="822600"/>
          </a:xfrm>
          <a:prstGeom prst="straightConnector1">
            <a:avLst/>
          </a:prstGeom>
          <a:noFill/>
          <a:ln w="9525" cap="flat" cmpd="sng">
            <a:solidFill>
              <a:schemeClr val="dk1"/>
            </a:solidFill>
            <a:prstDash val="solid"/>
            <a:round/>
            <a:headEnd type="none" w="med" len="med"/>
            <a:tailEnd type="none" w="med" len="med"/>
          </a:ln>
        </p:spPr>
      </p:cxnSp>
      <p:cxnSp>
        <p:nvCxnSpPr>
          <p:cNvPr id="344" name="Google Shape;344;p34"/>
          <p:cNvCxnSpPr/>
          <p:nvPr/>
        </p:nvCxnSpPr>
        <p:spPr>
          <a:xfrm>
            <a:off x="2952275" y="2526600"/>
            <a:ext cx="2450700" cy="1201200"/>
          </a:xfrm>
          <a:prstGeom prst="straightConnector1">
            <a:avLst/>
          </a:prstGeom>
          <a:noFill/>
          <a:ln w="9525" cap="flat" cmpd="sng">
            <a:solidFill>
              <a:schemeClr val="dk1"/>
            </a:solidFill>
            <a:prstDash val="solid"/>
            <a:round/>
            <a:headEnd type="none" w="med" len="med"/>
            <a:tailEnd type="none" w="med" len="med"/>
          </a:ln>
        </p:spPr>
      </p:cxnSp>
      <p:sp>
        <p:nvSpPr>
          <p:cNvPr id="345" name="Google Shape;345;p34"/>
          <p:cNvSpPr/>
          <p:nvPr/>
        </p:nvSpPr>
        <p:spPr>
          <a:xfrm>
            <a:off x="2872175" y="2487900"/>
            <a:ext cx="80100" cy="801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49"/>
        <p:cNvGrpSpPr/>
        <p:nvPr/>
      </p:nvGrpSpPr>
      <p:grpSpPr>
        <a:xfrm>
          <a:off x="0" y="0"/>
          <a:ext cx="0" cy="0"/>
          <a:chOff x="0" y="0"/>
          <a:chExt cx="0" cy="0"/>
        </a:xfrm>
      </p:grpSpPr>
      <p:sp>
        <p:nvSpPr>
          <p:cNvPr id="350" name="Google Shape;350;p35"/>
          <p:cNvSpPr txBox="1">
            <a:spLocks noGrp="1"/>
          </p:cNvSpPr>
          <p:nvPr>
            <p:ph type="subTitle" idx="4294967295"/>
          </p:nvPr>
        </p:nvSpPr>
        <p:spPr>
          <a:xfrm>
            <a:off x="4816125" y="312575"/>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rPr>
              <a:t>Street View Dataset- Psp Net</a:t>
            </a:r>
            <a:endParaRPr dirty="0">
              <a:solidFill>
                <a:schemeClr val="dk1"/>
              </a:solidFill>
            </a:endParaRPr>
          </a:p>
        </p:txBody>
      </p:sp>
      <p:pic>
        <p:nvPicPr>
          <p:cNvPr id="351" name="Google Shape;351;p35"/>
          <p:cNvPicPr preferRelativeResize="0"/>
          <p:nvPr/>
        </p:nvPicPr>
        <p:blipFill>
          <a:blip r:embed="rId3">
            <a:alphaModFix/>
          </a:blip>
          <a:stretch>
            <a:fillRect/>
          </a:stretch>
        </p:blipFill>
        <p:spPr>
          <a:xfrm>
            <a:off x="1901175" y="672313"/>
            <a:ext cx="4345625" cy="2827675"/>
          </a:xfrm>
          <a:prstGeom prst="rect">
            <a:avLst/>
          </a:prstGeom>
          <a:noFill/>
          <a:ln>
            <a:noFill/>
          </a:ln>
        </p:spPr>
      </p:pic>
      <p:pic>
        <p:nvPicPr>
          <p:cNvPr id="352" name="Google Shape;352;p35"/>
          <p:cNvPicPr preferRelativeResize="0"/>
          <p:nvPr/>
        </p:nvPicPr>
        <p:blipFill rotWithShape="1">
          <a:blip r:embed="rId4">
            <a:alphaModFix/>
          </a:blip>
          <a:srcRect t="3154" r="368" b="24329"/>
          <a:stretch/>
        </p:blipFill>
        <p:spPr>
          <a:xfrm>
            <a:off x="168600" y="3613025"/>
            <a:ext cx="8806800" cy="845600"/>
          </a:xfrm>
          <a:prstGeom prst="rect">
            <a:avLst/>
          </a:prstGeom>
          <a:noFill/>
          <a:ln w="9525" cap="flat" cmpd="sng">
            <a:solidFill>
              <a:srgbClr val="9E9E9E"/>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0;p35">
            <a:extLst>
              <a:ext uri="{FF2B5EF4-FFF2-40B4-BE49-F238E27FC236}">
                <a16:creationId xmlns:a16="http://schemas.microsoft.com/office/drawing/2014/main" id="{8FBDEEAC-4CCD-472E-380F-74CDB6C6F9FA}"/>
              </a:ext>
            </a:extLst>
          </p:cNvPr>
          <p:cNvSpPr txBox="1">
            <a:spLocks/>
          </p:cNvSpPr>
          <p:nvPr/>
        </p:nvSpPr>
        <p:spPr>
          <a:xfrm>
            <a:off x="4816125" y="312575"/>
            <a:ext cx="4023000" cy="30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1pPr>
            <a:lvl2pPr marL="914400" marR="0" lvl="1"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2pPr>
            <a:lvl3pPr marL="1371600" marR="0" lvl="2"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3pPr>
            <a:lvl4pPr marL="1828800" marR="0" lvl="3"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4pPr>
            <a:lvl5pPr marL="2286000" marR="0" lvl="4"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5pPr>
            <a:lvl6pPr marL="2743200" marR="0" lvl="5"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6pPr>
            <a:lvl7pPr marL="3200400" marR="0" lvl="6"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7pPr>
            <a:lvl8pPr marL="3657600" marR="0" lvl="7"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8pPr>
            <a:lvl9pPr marL="4114800" marR="0" lvl="8"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9pPr>
          </a:lstStyle>
          <a:p>
            <a:pPr marL="0" indent="0" algn="r">
              <a:buFont typeface="Mulish"/>
              <a:buNone/>
            </a:pPr>
            <a:r>
              <a:rPr lang="nl-NL" dirty="0">
                <a:solidFill>
                  <a:schemeClr val="dk1"/>
                </a:solidFill>
              </a:rPr>
              <a:t>Exploratory Analysis - Psp Net</a:t>
            </a:r>
          </a:p>
        </p:txBody>
      </p:sp>
      <p:pic>
        <p:nvPicPr>
          <p:cNvPr id="4" name="图片 3" descr="图片包含 日历&#10;&#10;描述已自动生成">
            <a:extLst>
              <a:ext uri="{FF2B5EF4-FFF2-40B4-BE49-F238E27FC236}">
                <a16:creationId xmlns:a16="http://schemas.microsoft.com/office/drawing/2014/main" id="{00B37D4E-AFE1-18D4-DDD9-7B14C19A288B}"/>
              </a:ext>
            </a:extLst>
          </p:cNvPr>
          <p:cNvPicPr>
            <a:picLocks noChangeAspect="1"/>
          </p:cNvPicPr>
          <p:nvPr/>
        </p:nvPicPr>
        <p:blipFill>
          <a:blip r:embed="rId2"/>
          <a:stretch>
            <a:fillRect/>
          </a:stretch>
        </p:blipFill>
        <p:spPr>
          <a:xfrm>
            <a:off x="5067375" y="949436"/>
            <a:ext cx="3191409" cy="3326130"/>
          </a:xfrm>
          <a:prstGeom prst="rect">
            <a:avLst/>
          </a:prstGeom>
        </p:spPr>
      </p:pic>
      <p:pic>
        <p:nvPicPr>
          <p:cNvPr id="6" name="图片 5" descr="图表&#10;&#10;描述已自动生成">
            <a:extLst>
              <a:ext uri="{FF2B5EF4-FFF2-40B4-BE49-F238E27FC236}">
                <a16:creationId xmlns:a16="http://schemas.microsoft.com/office/drawing/2014/main" id="{813D27B2-CF19-A474-CD0A-117B3ADE949E}"/>
              </a:ext>
            </a:extLst>
          </p:cNvPr>
          <p:cNvPicPr>
            <a:picLocks noChangeAspect="1"/>
          </p:cNvPicPr>
          <p:nvPr/>
        </p:nvPicPr>
        <p:blipFill rotWithShape="1">
          <a:blip r:embed="rId3"/>
          <a:srcRect l="3022" r="10556"/>
          <a:stretch/>
        </p:blipFill>
        <p:spPr>
          <a:xfrm>
            <a:off x="208280" y="613775"/>
            <a:ext cx="4450080" cy="4119372"/>
          </a:xfrm>
          <a:prstGeom prst="rect">
            <a:avLst/>
          </a:prstGeom>
        </p:spPr>
      </p:pic>
    </p:spTree>
    <p:extLst>
      <p:ext uri="{BB962C8B-B14F-4D97-AF65-F5344CB8AC3E}">
        <p14:creationId xmlns:p14="http://schemas.microsoft.com/office/powerpoint/2010/main" val="4155396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56"/>
        <p:cNvGrpSpPr/>
        <p:nvPr/>
      </p:nvGrpSpPr>
      <p:grpSpPr>
        <a:xfrm>
          <a:off x="0" y="0"/>
          <a:ext cx="0" cy="0"/>
          <a:chOff x="0" y="0"/>
          <a:chExt cx="0" cy="0"/>
        </a:xfrm>
      </p:grpSpPr>
      <p:sp>
        <p:nvSpPr>
          <p:cNvPr id="357" name="Google Shape;357;p36"/>
          <p:cNvSpPr txBox="1">
            <a:spLocks noGrp="1"/>
          </p:cNvSpPr>
          <p:nvPr>
            <p:ph type="subTitle" idx="4294967295"/>
          </p:nvPr>
        </p:nvSpPr>
        <p:spPr>
          <a:xfrm>
            <a:off x="4816125" y="314550"/>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rPr>
              <a:t>Street View Dataset-Mask RCNN</a:t>
            </a:r>
            <a:endParaRPr dirty="0">
              <a:solidFill>
                <a:schemeClr val="dk1"/>
              </a:solidFill>
            </a:endParaRPr>
          </a:p>
        </p:txBody>
      </p:sp>
      <p:pic>
        <p:nvPicPr>
          <p:cNvPr id="358" name="Google Shape;358;p36"/>
          <p:cNvPicPr preferRelativeResize="0"/>
          <p:nvPr/>
        </p:nvPicPr>
        <p:blipFill>
          <a:blip r:embed="rId3">
            <a:alphaModFix/>
          </a:blip>
          <a:stretch>
            <a:fillRect/>
          </a:stretch>
        </p:blipFill>
        <p:spPr>
          <a:xfrm>
            <a:off x="2140876" y="781125"/>
            <a:ext cx="4158650" cy="2647050"/>
          </a:xfrm>
          <a:prstGeom prst="rect">
            <a:avLst/>
          </a:prstGeom>
          <a:noFill/>
          <a:ln>
            <a:noFill/>
          </a:ln>
        </p:spPr>
      </p:pic>
      <p:pic>
        <p:nvPicPr>
          <p:cNvPr id="359" name="Google Shape;359;p36"/>
          <p:cNvPicPr preferRelativeResize="0"/>
          <p:nvPr/>
        </p:nvPicPr>
        <p:blipFill rotWithShape="1">
          <a:blip r:embed="rId4">
            <a:alphaModFix/>
          </a:blip>
          <a:srcRect l="885" r="728" b="3110"/>
          <a:stretch/>
        </p:blipFill>
        <p:spPr>
          <a:xfrm>
            <a:off x="533800" y="3593550"/>
            <a:ext cx="7728300" cy="1186550"/>
          </a:xfrm>
          <a:prstGeom prst="rect">
            <a:avLst/>
          </a:prstGeom>
          <a:noFill/>
          <a:ln w="9525" cap="flat" cmpd="sng">
            <a:solidFill>
              <a:srgbClr val="9E9E9E"/>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0;p35">
            <a:extLst>
              <a:ext uri="{FF2B5EF4-FFF2-40B4-BE49-F238E27FC236}">
                <a16:creationId xmlns:a16="http://schemas.microsoft.com/office/drawing/2014/main" id="{CAC1E00B-7925-7A1B-E9C1-0F6DBF5426B4}"/>
              </a:ext>
            </a:extLst>
          </p:cNvPr>
          <p:cNvSpPr txBox="1">
            <a:spLocks/>
          </p:cNvSpPr>
          <p:nvPr/>
        </p:nvSpPr>
        <p:spPr>
          <a:xfrm>
            <a:off x="4816125" y="312575"/>
            <a:ext cx="4023000" cy="30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1pPr>
            <a:lvl2pPr marL="914400" marR="0" lvl="1"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2pPr>
            <a:lvl3pPr marL="1371600" marR="0" lvl="2"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3pPr>
            <a:lvl4pPr marL="1828800" marR="0" lvl="3"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4pPr>
            <a:lvl5pPr marL="2286000" marR="0" lvl="4"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5pPr>
            <a:lvl6pPr marL="2743200" marR="0" lvl="5"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6pPr>
            <a:lvl7pPr marL="3200400" marR="0" lvl="6"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7pPr>
            <a:lvl8pPr marL="3657600" marR="0" lvl="7"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8pPr>
            <a:lvl9pPr marL="4114800" marR="0" lvl="8" indent="-317500" algn="l" rtl="0">
              <a:lnSpc>
                <a:spcPct val="100000"/>
              </a:lnSpc>
              <a:spcBef>
                <a:spcPts val="0"/>
              </a:spcBef>
              <a:spcAft>
                <a:spcPts val="0"/>
              </a:spcAft>
              <a:buClr>
                <a:schemeClr val="lt1"/>
              </a:buClr>
              <a:buSzPts val="1400"/>
              <a:buFont typeface="Mulish"/>
              <a:buChar char="■"/>
              <a:defRPr sz="1400" b="0" i="0" u="none" strike="noStrike" cap="none">
                <a:solidFill>
                  <a:schemeClr val="lt1"/>
                </a:solidFill>
                <a:latin typeface="Mulish"/>
                <a:ea typeface="Mulish"/>
                <a:cs typeface="Mulish"/>
                <a:sym typeface="Mulish"/>
              </a:defRPr>
            </a:lvl9pPr>
          </a:lstStyle>
          <a:p>
            <a:pPr marL="0" indent="0" algn="r">
              <a:buFont typeface="Mulish"/>
              <a:buNone/>
            </a:pPr>
            <a:r>
              <a:rPr lang="nl-NL" dirty="0">
                <a:solidFill>
                  <a:schemeClr val="dk1"/>
                </a:solidFill>
              </a:rPr>
              <a:t>Exploratory Analysis - </a:t>
            </a:r>
            <a:r>
              <a:rPr lang="en" altLang="zh-CN" dirty="0">
                <a:solidFill>
                  <a:schemeClr val="dk1"/>
                </a:solidFill>
              </a:rPr>
              <a:t>Mask RCNN</a:t>
            </a:r>
            <a:endParaRPr lang="nl-NL" dirty="0">
              <a:solidFill>
                <a:schemeClr val="dk1"/>
              </a:solidFill>
            </a:endParaRPr>
          </a:p>
        </p:txBody>
      </p:sp>
      <p:pic>
        <p:nvPicPr>
          <p:cNvPr id="4" name="图片 3" descr="表格&#10;&#10;描述已自动生成">
            <a:extLst>
              <a:ext uri="{FF2B5EF4-FFF2-40B4-BE49-F238E27FC236}">
                <a16:creationId xmlns:a16="http://schemas.microsoft.com/office/drawing/2014/main" id="{21DCA70A-4363-56DF-2C0B-92036A52654E}"/>
              </a:ext>
            </a:extLst>
          </p:cNvPr>
          <p:cNvPicPr>
            <a:picLocks noChangeAspect="1"/>
          </p:cNvPicPr>
          <p:nvPr/>
        </p:nvPicPr>
        <p:blipFill>
          <a:blip r:embed="rId2"/>
          <a:stretch>
            <a:fillRect/>
          </a:stretch>
        </p:blipFill>
        <p:spPr>
          <a:xfrm>
            <a:off x="5029202" y="1119031"/>
            <a:ext cx="3198493" cy="3338382"/>
          </a:xfrm>
          <a:prstGeom prst="rect">
            <a:avLst/>
          </a:prstGeom>
        </p:spPr>
      </p:pic>
      <p:pic>
        <p:nvPicPr>
          <p:cNvPr id="6" name="图片 5" descr="图片包含 树状图&#10;&#10;描述已自动生成">
            <a:extLst>
              <a:ext uri="{FF2B5EF4-FFF2-40B4-BE49-F238E27FC236}">
                <a16:creationId xmlns:a16="http://schemas.microsoft.com/office/drawing/2014/main" id="{5F920B1A-E1AD-80F5-6307-F25C5453A84D}"/>
              </a:ext>
            </a:extLst>
          </p:cNvPr>
          <p:cNvPicPr>
            <a:picLocks noChangeAspect="1"/>
          </p:cNvPicPr>
          <p:nvPr/>
        </p:nvPicPr>
        <p:blipFill rotWithShape="1">
          <a:blip r:embed="rId3"/>
          <a:srcRect r="13702"/>
          <a:stretch/>
        </p:blipFill>
        <p:spPr>
          <a:xfrm>
            <a:off x="396240" y="793844"/>
            <a:ext cx="4302760" cy="3988755"/>
          </a:xfrm>
          <a:prstGeom prst="rect">
            <a:avLst/>
          </a:prstGeom>
        </p:spPr>
      </p:pic>
    </p:spTree>
    <p:extLst>
      <p:ext uri="{BB962C8B-B14F-4D97-AF65-F5344CB8AC3E}">
        <p14:creationId xmlns:p14="http://schemas.microsoft.com/office/powerpoint/2010/main" val="272875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pic>
        <p:nvPicPr>
          <p:cNvPr id="371" name="Google Shape;371;p37"/>
          <p:cNvPicPr preferRelativeResize="0"/>
          <p:nvPr/>
        </p:nvPicPr>
        <p:blipFill>
          <a:blip r:embed="rId3">
            <a:alphaModFix/>
          </a:blip>
          <a:stretch>
            <a:fillRect/>
          </a:stretch>
        </p:blipFill>
        <p:spPr>
          <a:xfrm>
            <a:off x="6052273" y="2683096"/>
            <a:ext cx="3086346" cy="1856622"/>
          </a:xfrm>
          <a:prstGeom prst="rect">
            <a:avLst/>
          </a:prstGeom>
          <a:noFill/>
          <a:ln>
            <a:noFill/>
          </a:ln>
        </p:spPr>
      </p:pic>
      <p:pic>
        <p:nvPicPr>
          <p:cNvPr id="368" name="Google Shape;368;p37"/>
          <p:cNvPicPr preferRelativeResize="0"/>
          <p:nvPr/>
        </p:nvPicPr>
        <p:blipFill>
          <a:blip r:embed="rId4">
            <a:alphaModFix/>
          </a:blip>
          <a:stretch>
            <a:fillRect/>
          </a:stretch>
        </p:blipFill>
        <p:spPr>
          <a:xfrm>
            <a:off x="6167576" y="299605"/>
            <a:ext cx="2971043" cy="1814824"/>
          </a:xfrm>
          <a:prstGeom prst="rect">
            <a:avLst/>
          </a:prstGeom>
          <a:noFill/>
          <a:ln>
            <a:noFill/>
          </a:ln>
        </p:spPr>
      </p:pic>
      <p:sp>
        <p:nvSpPr>
          <p:cNvPr id="364" name="Google Shape;364;p37"/>
          <p:cNvSpPr txBox="1"/>
          <p:nvPr/>
        </p:nvSpPr>
        <p:spPr>
          <a:xfrm>
            <a:off x="6997476" y="2082041"/>
            <a:ext cx="2656597"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Random Forest  model</a:t>
            </a:r>
            <a:endParaRPr sz="800" b="1" dirty="0">
              <a:solidFill>
                <a:schemeClr val="dk1"/>
              </a:solidFill>
              <a:latin typeface="Mulish"/>
              <a:ea typeface="Mulish"/>
              <a:cs typeface="Mulish"/>
              <a:sym typeface="Mulish"/>
            </a:endParaRPr>
          </a:p>
        </p:txBody>
      </p:sp>
      <p:sp>
        <p:nvSpPr>
          <p:cNvPr id="365" name="Google Shape;365;p37"/>
          <p:cNvSpPr txBox="1">
            <a:spLocks noGrp="1"/>
          </p:cNvSpPr>
          <p:nvPr>
            <p:ph type="subTitle" idx="4294967295"/>
          </p:nvPr>
        </p:nvSpPr>
        <p:spPr>
          <a:xfrm>
            <a:off x="4809375" y="9850"/>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rPr>
              <a:t>Micromobility_</a:t>
            </a:r>
            <a:r>
              <a:rPr lang="en" b="1" dirty="0">
                <a:solidFill>
                  <a:schemeClr val="dk1"/>
                </a:solidFill>
              </a:rPr>
              <a:t>GSV</a:t>
            </a:r>
            <a:r>
              <a:rPr lang="en" dirty="0">
                <a:solidFill>
                  <a:schemeClr val="dk1"/>
                </a:solidFill>
              </a:rPr>
              <a:t>—— Results</a:t>
            </a:r>
            <a:endParaRPr dirty="0">
              <a:solidFill>
                <a:schemeClr val="dk1"/>
              </a:solidFill>
            </a:endParaRPr>
          </a:p>
        </p:txBody>
      </p:sp>
      <p:pic>
        <p:nvPicPr>
          <p:cNvPr id="366" name="Google Shape;366;p37"/>
          <p:cNvPicPr preferRelativeResize="0"/>
          <p:nvPr/>
        </p:nvPicPr>
        <p:blipFill>
          <a:blip r:embed="rId5">
            <a:alphaModFix/>
          </a:blip>
          <a:stretch>
            <a:fillRect/>
          </a:stretch>
        </p:blipFill>
        <p:spPr>
          <a:xfrm>
            <a:off x="83675" y="260064"/>
            <a:ext cx="3137701" cy="1887527"/>
          </a:xfrm>
          <a:prstGeom prst="rect">
            <a:avLst/>
          </a:prstGeom>
          <a:noFill/>
          <a:ln>
            <a:noFill/>
          </a:ln>
        </p:spPr>
      </p:pic>
      <p:pic>
        <p:nvPicPr>
          <p:cNvPr id="367" name="Google Shape;367;p37"/>
          <p:cNvPicPr preferRelativeResize="0"/>
          <p:nvPr/>
        </p:nvPicPr>
        <p:blipFill>
          <a:blip r:embed="rId4">
            <a:alphaModFix/>
          </a:blip>
          <a:stretch>
            <a:fillRect/>
          </a:stretch>
        </p:blipFill>
        <p:spPr>
          <a:xfrm>
            <a:off x="3134298" y="273047"/>
            <a:ext cx="3048518" cy="1862134"/>
          </a:xfrm>
          <a:prstGeom prst="rect">
            <a:avLst/>
          </a:prstGeom>
          <a:noFill/>
          <a:ln>
            <a:noFill/>
          </a:ln>
        </p:spPr>
      </p:pic>
      <p:pic>
        <p:nvPicPr>
          <p:cNvPr id="369" name="Google Shape;369;p37"/>
          <p:cNvPicPr preferRelativeResize="0"/>
          <p:nvPr/>
        </p:nvPicPr>
        <p:blipFill>
          <a:blip r:embed="rId6">
            <a:alphaModFix/>
          </a:blip>
          <a:stretch>
            <a:fillRect/>
          </a:stretch>
        </p:blipFill>
        <p:spPr>
          <a:xfrm>
            <a:off x="95041" y="2670340"/>
            <a:ext cx="3137713" cy="1887523"/>
          </a:xfrm>
          <a:prstGeom prst="rect">
            <a:avLst/>
          </a:prstGeom>
          <a:noFill/>
          <a:ln>
            <a:noFill/>
          </a:ln>
        </p:spPr>
      </p:pic>
      <p:pic>
        <p:nvPicPr>
          <p:cNvPr id="370" name="Google Shape;370;p37"/>
          <p:cNvPicPr preferRelativeResize="0"/>
          <p:nvPr/>
        </p:nvPicPr>
        <p:blipFill>
          <a:blip r:embed="rId7">
            <a:alphaModFix/>
          </a:blip>
          <a:stretch>
            <a:fillRect/>
          </a:stretch>
        </p:blipFill>
        <p:spPr>
          <a:xfrm>
            <a:off x="3111226" y="2682064"/>
            <a:ext cx="3088067" cy="1857654"/>
          </a:xfrm>
          <a:prstGeom prst="rect">
            <a:avLst/>
          </a:prstGeom>
          <a:noFill/>
          <a:ln>
            <a:noFill/>
          </a:ln>
        </p:spPr>
      </p:pic>
      <p:sp>
        <p:nvSpPr>
          <p:cNvPr id="372" name="Google Shape;372;p37"/>
          <p:cNvSpPr txBox="1"/>
          <p:nvPr/>
        </p:nvSpPr>
        <p:spPr>
          <a:xfrm>
            <a:off x="1191537" y="2224178"/>
            <a:ext cx="3566866" cy="67707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0.278</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0.273</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0.462</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373" name="Google Shape;373;p37"/>
          <p:cNvSpPr txBox="1"/>
          <p:nvPr/>
        </p:nvSpPr>
        <p:spPr>
          <a:xfrm>
            <a:off x="1191538" y="2091791"/>
            <a:ext cx="2656598"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LGBM Model</a:t>
            </a:r>
            <a:endParaRPr sz="800" b="1" dirty="0">
              <a:solidFill>
                <a:schemeClr val="dk1"/>
              </a:solidFill>
              <a:latin typeface="Mulish"/>
              <a:ea typeface="Mulish"/>
              <a:cs typeface="Mulish"/>
              <a:sym typeface="Mulish"/>
            </a:endParaRPr>
          </a:p>
          <a:p>
            <a:pPr marL="0" lvl="0" indent="0" algn="l" rtl="0">
              <a:spcBef>
                <a:spcPts val="0"/>
              </a:spcBef>
              <a:spcAft>
                <a:spcPts val="0"/>
              </a:spcAft>
              <a:buNone/>
            </a:pPr>
            <a:endParaRPr sz="800" b="1" dirty="0">
              <a:solidFill>
                <a:schemeClr val="dk1"/>
              </a:solidFill>
              <a:latin typeface="Mulish"/>
              <a:ea typeface="Mulish"/>
              <a:cs typeface="Mulish"/>
              <a:sym typeface="Mulish"/>
            </a:endParaRPr>
          </a:p>
        </p:txBody>
      </p:sp>
      <p:sp>
        <p:nvSpPr>
          <p:cNvPr id="374" name="Google Shape;374;p37"/>
          <p:cNvSpPr txBox="1"/>
          <p:nvPr/>
        </p:nvSpPr>
        <p:spPr>
          <a:xfrm>
            <a:off x="1191537" y="4618089"/>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-0.023</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0.246</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0.55</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375" name="Google Shape;375;p37"/>
          <p:cNvSpPr txBox="1"/>
          <p:nvPr/>
        </p:nvSpPr>
        <p:spPr>
          <a:xfrm>
            <a:off x="1034504" y="4474242"/>
            <a:ext cx="2656597"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Decision Tree model</a:t>
            </a:r>
            <a:endParaRPr sz="800" b="1" dirty="0">
              <a:solidFill>
                <a:schemeClr val="dk1"/>
              </a:solidFill>
              <a:latin typeface="Mulish"/>
              <a:ea typeface="Mulish"/>
              <a:cs typeface="Mulish"/>
              <a:sym typeface="Mulish"/>
            </a:endParaRPr>
          </a:p>
        </p:txBody>
      </p:sp>
      <p:sp>
        <p:nvSpPr>
          <p:cNvPr id="376" name="Google Shape;376;p37"/>
          <p:cNvSpPr txBox="1"/>
          <p:nvPr/>
        </p:nvSpPr>
        <p:spPr>
          <a:xfrm>
            <a:off x="4085752" y="2222520"/>
            <a:ext cx="3566866" cy="67707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-0.024</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0.265</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0.551</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b="1" dirty="0">
              <a:solidFill>
                <a:schemeClr val="dk1"/>
              </a:solidFill>
              <a:latin typeface="Mulish"/>
              <a:ea typeface="Mulish"/>
              <a:cs typeface="Mulish"/>
              <a:sym typeface="Mulish"/>
            </a:endParaRPr>
          </a:p>
        </p:txBody>
      </p:sp>
      <p:sp>
        <p:nvSpPr>
          <p:cNvPr id="377" name="Google Shape;377;p37"/>
          <p:cNvSpPr txBox="1"/>
          <p:nvPr/>
        </p:nvSpPr>
        <p:spPr>
          <a:xfrm>
            <a:off x="4097130" y="2082041"/>
            <a:ext cx="2656597"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Svm Model</a:t>
            </a:r>
            <a:endParaRPr sz="800" b="1" dirty="0">
              <a:solidFill>
                <a:schemeClr val="dk1"/>
              </a:solidFill>
              <a:latin typeface="Mulish"/>
              <a:ea typeface="Mulish"/>
              <a:cs typeface="Mulish"/>
              <a:sym typeface="Mulish"/>
            </a:endParaRPr>
          </a:p>
        </p:txBody>
      </p:sp>
      <p:sp>
        <p:nvSpPr>
          <p:cNvPr id="378" name="Google Shape;378;p37"/>
          <p:cNvSpPr txBox="1"/>
          <p:nvPr/>
        </p:nvSpPr>
        <p:spPr>
          <a:xfrm>
            <a:off x="4159756" y="4623794"/>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0.225</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0.285</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0.479</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379" name="Google Shape;379;p37"/>
          <p:cNvSpPr txBox="1"/>
          <p:nvPr/>
        </p:nvSpPr>
        <p:spPr>
          <a:xfrm>
            <a:off x="4097130" y="4477544"/>
            <a:ext cx="2656597"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Boosting Model</a:t>
            </a:r>
            <a:endParaRPr sz="800" b="1" dirty="0">
              <a:solidFill>
                <a:schemeClr val="dk1"/>
              </a:solidFill>
              <a:latin typeface="Mulish"/>
              <a:ea typeface="Mulish"/>
              <a:cs typeface="Mulish"/>
              <a:sym typeface="Mulish"/>
            </a:endParaRPr>
          </a:p>
        </p:txBody>
      </p:sp>
      <p:sp>
        <p:nvSpPr>
          <p:cNvPr id="380" name="Google Shape;380;p37"/>
          <p:cNvSpPr txBox="1"/>
          <p:nvPr/>
        </p:nvSpPr>
        <p:spPr>
          <a:xfrm>
            <a:off x="7208870" y="2214431"/>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a:t>
            </a:r>
            <a:r>
              <a:rPr lang="en" sz="800" dirty="0">
                <a:solidFill>
                  <a:schemeClr val="dk2"/>
                </a:solidFill>
                <a:latin typeface="Mulish"/>
                <a:ea typeface="Mulish"/>
                <a:cs typeface="Mulish"/>
                <a:sym typeface="Mulish"/>
              </a:rPr>
              <a:t>0.417</a:t>
            </a:r>
            <a:endParaRPr sz="800" dirty="0">
              <a:solidFill>
                <a:schemeClr val="dk2"/>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0.248</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0.416</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381" name="Google Shape;381;p37"/>
          <p:cNvSpPr txBox="1"/>
          <p:nvPr/>
        </p:nvSpPr>
        <p:spPr>
          <a:xfrm>
            <a:off x="7311460" y="4610838"/>
            <a:ext cx="16485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0.068</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0.241</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0.525</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382" name="Google Shape;382;p37"/>
          <p:cNvSpPr txBox="1"/>
          <p:nvPr/>
        </p:nvSpPr>
        <p:spPr>
          <a:xfrm>
            <a:off x="7298447" y="4456965"/>
            <a:ext cx="2656597"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KNN Model</a:t>
            </a:r>
            <a:endParaRPr sz="800" b="1" dirty="0">
              <a:solidFill>
                <a:schemeClr val="dk1"/>
              </a:solidFill>
              <a:latin typeface="Mulish"/>
              <a:ea typeface="Mulish"/>
              <a:cs typeface="Mulish"/>
              <a:sym typeface="Mulish"/>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pic>
        <p:nvPicPr>
          <p:cNvPr id="394" name="Google Shape;394;p38"/>
          <p:cNvPicPr preferRelativeResize="0"/>
          <p:nvPr/>
        </p:nvPicPr>
        <p:blipFill>
          <a:blip r:embed="rId3">
            <a:alphaModFix/>
          </a:blip>
          <a:stretch>
            <a:fillRect/>
          </a:stretch>
        </p:blipFill>
        <p:spPr>
          <a:xfrm>
            <a:off x="6146277" y="2755833"/>
            <a:ext cx="2972022" cy="1787862"/>
          </a:xfrm>
          <a:prstGeom prst="rect">
            <a:avLst/>
          </a:prstGeom>
          <a:noFill/>
          <a:ln>
            <a:noFill/>
          </a:ln>
        </p:spPr>
      </p:pic>
      <p:sp>
        <p:nvSpPr>
          <p:cNvPr id="387" name="Google Shape;387;p38"/>
          <p:cNvSpPr txBox="1"/>
          <p:nvPr/>
        </p:nvSpPr>
        <p:spPr>
          <a:xfrm>
            <a:off x="5962675" y="1952501"/>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Mulish"/>
                <a:ea typeface="Mulish"/>
                <a:cs typeface="Mulish"/>
                <a:sym typeface="Mulish"/>
              </a:rPr>
              <a:t>Random Forest Model</a:t>
            </a:r>
            <a:endParaRPr sz="800" b="1">
              <a:solidFill>
                <a:schemeClr val="dk1"/>
              </a:solidFill>
              <a:latin typeface="Mulish"/>
              <a:ea typeface="Mulish"/>
              <a:cs typeface="Mulish"/>
              <a:sym typeface="Mulish"/>
            </a:endParaRPr>
          </a:p>
        </p:txBody>
      </p:sp>
      <p:sp>
        <p:nvSpPr>
          <p:cNvPr id="388" name="Google Shape;388;p38"/>
          <p:cNvSpPr txBox="1">
            <a:spLocks noGrp="1"/>
          </p:cNvSpPr>
          <p:nvPr>
            <p:ph type="subTitle" idx="4294967295"/>
          </p:nvPr>
        </p:nvSpPr>
        <p:spPr>
          <a:xfrm>
            <a:off x="5121000" y="0"/>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rPr>
              <a:t>Micromobility_</a:t>
            </a:r>
            <a:r>
              <a:rPr lang="en" b="1" dirty="0">
                <a:solidFill>
                  <a:schemeClr val="dk1"/>
                </a:solidFill>
              </a:rPr>
              <a:t>GSV</a:t>
            </a:r>
            <a:r>
              <a:rPr lang="en" dirty="0">
                <a:solidFill>
                  <a:schemeClr val="dk1"/>
                </a:solidFill>
              </a:rPr>
              <a:t> +</a:t>
            </a:r>
            <a:r>
              <a:rPr lang="en" b="1" dirty="0">
                <a:solidFill>
                  <a:schemeClr val="dk1"/>
                </a:solidFill>
              </a:rPr>
              <a:t>Land Cover</a:t>
            </a:r>
            <a:r>
              <a:rPr lang="en" dirty="0">
                <a:solidFill>
                  <a:schemeClr val="dk1"/>
                </a:solidFill>
              </a:rPr>
              <a:t>—— Results</a:t>
            </a:r>
            <a:endParaRPr dirty="0">
              <a:solidFill>
                <a:schemeClr val="dk1"/>
              </a:solidFill>
            </a:endParaRPr>
          </a:p>
        </p:txBody>
      </p:sp>
      <p:pic>
        <p:nvPicPr>
          <p:cNvPr id="389" name="Google Shape;389;p38"/>
          <p:cNvPicPr preferRelativeResize="0"/>
          <p:nvPr/>
        </p:nvPicPr>
        <p:blipFill>
          <a:blip r:embed="rId4">
            <a:alphaModFix/>
          </a:blip>
          <a:stretch>
            <a:fillRect/>
          </a:stretch>
        </p:blipFill>
        <p:spPr>
          <a:xfrm>
            <a:off x="36103" y="298751"/>
            <a:ext cx="3223037" cy="1938859"/>
          </a:xfrm>
          <a:prstGeom prst="rect">
            <a:avLst/>
          </a:prstGeom>
          <a:noFill/>
          <a:ln>
            <a:noFill/>
          </a:ln>
        </p:spPr>
      </p:pic>
      <p:pic>
        <p:nvPicPr>
          <p:cNvPr id="390" name="Google Shape;390;p38"/>
          <p:cNvPicPr preferRelativeResize="0"/>
          <p:nvPr/>
        </p:nvPicPr>
        <p:blipFill>
          <a:blip r:embed="rId5">
            <a:alphaModFix/>
          </a:blip>
          <a:stretch>
            <a:fillRect/>
          </a:stretch>
        </p:blipFill>
        <p:spPr>
          <a:xfrm>
            <a:off x="3069509" y="304507"/>
            <a:ext cx="3143930" cy="1920453"/>
          </a:xfrm>
          <a:prstGeom prst="rect">
            <a:avLst/>
          </a:prstGeom>
          <a:noFill/>
          <a:ln>
            <a:noFill/>
          </a:ln>
        </p:spPr>
      </p:pic>
      <p:pic>
        <p:nvPicPr>
          <p:cNvPr id="391" name="Google Shape;391;p38"/>
          <p:cNvPicPr preferRelativeResize="0"/>
          <p:nvPr/>
        </p:nvPicPr>
        <p:blipFill>
          <a:blip r:embed="rId5">
            <a:alphaModFix/>
          </a:blip>
          <a:stretch>
            <a:fillRect/>
          </a:stretch>
        </p:blipFill>
        <p:spPr>
          <a:xfrm>
            <a:off x="6040755" y="329841"/>
            <a:ext cx="3084154" cy="1883929"/>
          </a:xfrm>
          <a:prstGeom prst="rect">
            <a:avLst/>
          </a:prstGeom>
          <a:noFill/>
          <a:ln>
            <a:noFill/>
          </a:ln>
        </p:spPr>
      </p:pic>
      <p:pic>
        <p:nvPicPr>
          <p:cNvPr id="392" name="Google Shape;392;p38"/>
          <p:cNvPicPr preferRelativeResize="0"/>
          <p:nvPr/>
        </p:nvPicPr>
        <p:blipFill>
          <a:blip r:embed="rId6">
            <a:alphaModFix/>
          </a:blip>
          <a:stretch>
            <a:fillRect/>
          </a:stretch>
        </p:blipFill>
        <p:spPr>
          <a:xfrm>
            <a:off x="50796" y="2726821"/>
            <a:ext cx="3041373" cy="1829576"/>
          </a:xfrm>
          <a:prstGeom prst="rect">
            <a:avLst/>
          </a:prstGeom>
          <a:noFill/>
          <a:ln>
            <a:noFill/>
          </a:ln>
        </p:spPr>
      </p:pic>
      <p:sp>
        <p:nvSpPr>
          <p:cNvPr id="395" name="Google Shape;395;p38"/>
          <p:cNvSpPr txBox="1"/>
          <p:nvPr/>
        </p:nvSpPr>
        <p:spPr>
          <a:xfrm>
            <a:off x="1192118" y="2271767"/>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0.335</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0.254</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0.444</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396" name="Google Shape;396;p38"/>
          <p:cNvSpPr txBox="1"/>
          <p:nvPr/>
        </p:nvSpPr>
        <p:spPr>
          <a:xfrm>
            <a:off x="1192118" y="2139379"/>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LGBM Model</a:t>
            </a:r>
            <a:endParaRPr sz="800" b="1" dirty="0">
              <a:solidFill>
                <a:schemeClr val="dk1"/>
              </a:solidFill>
              <a:latin typeface="Mulish"/>
              <a:ea typeface="Mulish"/>
              <a:cs typeface="Mulish"/>
              <a:sym typeface="Mulish"/>
            </a:endParaRPr>
          </a:p>
        </p:txBody>
      </p:sp>
      <p:sp>
        <p:nvSpPr>
          <p:cNvPr id="397" name="Google Shape;397;p38"/>
          <p:cNvSpPr txBox="1"/>
          <p:nvPr/>
        </p:nvSpPr>
        <p:spPr>
          <a:xfrm>
            <a:off x="996754" y="4579255"/>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0.023</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0.211</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0.538</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398" name="Google Shape;398;p38"/>
          <p:cNvSpPr txBox="1"/>
          <p:nvPr/>
        </p:nvSpPr>
        <p:spPr>
          <a:xfrm>
            <a:off x="996754" y="4452992"/>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Decision Tree Model</a:t>
            </a:r>
            <a:endParaRPr sz="800" b="1" dirty="0">
              <a:solidFill>
                <a:schemeClr val="dk1"/>
              </a:solidFill>
              <a:latin typeface="Mulish"/>
              <a:ea typeface="Mulish"/>
              <a:cs typeface="Mulish"/>
              <a:sym typeface="Mulish"/>
            </a:endParaRPr>
          </a:p>
        </p:txBody>
      </p:sp>
      <p:sp>
        <p:nvSpPr>
          <p:cNvPr id="399" name="Google Shape;399;p38"/>
          <p:cNvSpPr txBox="1"/>
          <p:nvPr/>
        </p:nvSpPr>
        <p:spPr>
          <a:xfrm>
            <a:off x="4186425" y="2282247"/>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a:solidFill>
                  <a:schemeClr val="dk1"/>
                </a:solidFill>
                <a:latin typeface="Mulish"/>
                <a:ea typeface="Mulish"/>
                <a:cs typeface="Mulish"/>
                <a:sym typeface="Mulish"/>
              </a:rPr>
              <a:t>R2: -0.023</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MAE: 0.264</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RMSE: 0.551</a:t>
            </a:r>
            <a:endParaRPr sz="800">
              <a:solidFill>
                <a:schemeClr val="dk1"/>
              </a:solidFill>
              <a:latin typeface="Mulish"/>
              <a:ea typeface="Mulish"/>
              <a:cs typeface="Mulish"/>
              <a:sym typeface="Mulish"/>
            </a:endParaRPr>
          </a:p>
          <a:p>
            <a:pPr marL="0" lvl="0" indent="0" algn="just" rtl="0">
              <a:spcBef>
                <a:spcPts val="0"/>
              </a:spcBef>
              <a:spcAft>
                <a:spcPts val="0"/>
              </a:spcAft>
              <a:buNone/>
            </a:pPr>
            <a:endParaRPr sz="800">
              <a:solidFill>
                <a:schemeClr val="dk1"/>
              </a:solidFill>
              <a:latin typeface="Mulish"/>
              <a:ea typeface="Mulish"/>
              <a:cs typeface="Mulish"/>
              <a:sym typeface="Mulish"/>
            </a:endParaRPr>
          </a:p>
        </p:txBody>
      </p:sp>
      <p:sp>
        <p:nvSpPr>
          <p:cNvPr id="400" name="Google Shape;400;p38"/>
          <p:cNvSpPr txBox="1"/>
          <p:nvPr/>
        </p:nvSpPr>
        <p:spPr>
          <a:xfrm>
            <a:off x="4186425" y="2149859"/>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Svm Model</a:t>
            </a:r>
            <a:endParaRPr sz="800" b="1" dirty="0">
              <a:solidFill>
                <a:schemeClr val="dk1"/>
              </a:solidFill>
              <a:latin typeface="Mulish"/>
              <a:ea typeface="Mulish"/>
              <a:cs typeface="Mulish"/>
              <a:sym typeface="Mulish"/>
            </a:endParaRPr>
          </a:p>
        </p:txBody>
      </p:sp>
      <p:sp>
        <p:nvSpPr>
          <p:cNvPr id="401" name="Google Shape;401;p38"/>
          <p:cNvSpPr txBox="1"/>
          <p:nvPr/>
        </p:nvSpPr>
        <p:spPr>
          <a:xfrm>
            <a:off x="4221832" y="4585913"/>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0.286</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0.267</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0.46</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402" name="Google Shape;402;p38"/>
          <p:cNvSpPr txBox="1"/>
          <p:nvPr/>
        </p:nvSpPr>
        <p:spPr>
          <a:xfrm>
            <a:off x="4221832" y="4459650"/>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Boosting  Model</a:t>
            </a:r>
            <a:endParaRPr sz="800" b="1" dirty="0">
              <a:solidFill>
                <a:schemeClr val="dk1"/>
              </a:solidFill>
              <a:latin typeface="Mulish"/>
              <a:ea typeface="Mulish"/>
              <a:cs typeface="Mulish"/>
              <a:sym typeface="Mulish"/>
            </a:endParaRPr>
          </a:p>
        </p:txBody>
      </p:sp>
      <p:sp>
        <p:nvSpPr>
          <p:cNvPr id="403" name="Google Shape;403;p38"/>
          <p:cNvSpPr txBox="1"/>
          <p:nvPr/>
        </p:nvSpPr>
        <p:spPr>
          <a:xfrm>
            <a:off x="7132500" y="2303759"/>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a:t>
            </a:r>
            <a:r>
              <a:rPr lang="en" sz="800" dirty="0">
                <a:solidFill>
                  <a:schemeClr val="dk2"/>
                </a:solidFill>
                <a:latin typeface="Mulish"/>
                <a:ea typeface="Mulish"/>
                <a:cs typeface="Mulish"/>
                <a:sym typeface="Mulish"/>
              </a:rPr>
              <a:t>0.527</a:t>
            </a:r>
            <a:endParaRPr sz="800" dirty="0">
              <a:solidFill>
                <a:schemeClr val="dk2"/>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0.22</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0.374</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404" name="Google Shape;404;p38"/>
          <p:cNvSpPr txBox="1"/>
          <p:nvPr/>
        </p:nvSpPr>
        <p:spPr>
          <a:xfrm>
            <a:off x="7306109" y="4574175"/>
            <a:ext cx="16485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0.183</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0.253</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0.492</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405" name="Google Shape;405;p38"/>
          <p:cNvSpPr txBox="1"/>
          <p:nvPr/>
        </p:nvSpPr>
        <p:spPr>
          <a:xfrm>
            <a:off x="7306109" y="4447900"/>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KNN Model</a:t>
            </a:r>
            <a:endParaRPr sz="800" b="1" dirty="0">
              <a:solidFill>
                <a:schemeClr val="dk1"/>
              </a:solidFill>
              <a:latin typeface="Mulish"/>
              <a:ea typeface="Mulish"/>
              <a:cs typeface="Mulish"/>
              <a:sym typeface="Mulish"/>
            </a:endParaRPr>
          </a:p>
        </p:txBody>
      </p:sp>
      <p:sp>
        <p:nvSpPr>
          <p:cNvPr id="2" name="Google Shape;364;p37">
            <a:extLst>
              <a:ext uri="{FF2B5EF4-FFF2-40B4-BE49-F238E27FC236}">
                <a16:creationId xmlns:a16="http://schemas.microsoft.com/office/drawing/2014/main" id="{F0420E65-39FD-4114-12A2-460D79762F12}"/>
              </a:ext>
            </a:extLst>
          </p:cNvPr>
          <p:cNvSpPr txBox="1"/>
          <p:nvPr/>
        </p:nvSpPr>
        <p:spPr>
          <a:xfrm>
            <a:off x="6960674" y="2156391"/>
            <a:ext cx="2656597"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Random Forest  model</a:t>
            </a:r>
            <a:endParaRPr sz="800" b="1" dirty="0">
              <a:solidFill>
                <a:schemeClr val="dk1"/>
              </a:solidFill>
              <a:latin typeface="Mulish"/>
              <a:ea typeface="Mulish"/>
              <a:cs typeface="Mulish"/>
              <a:sym typeface="Mulish"/>
            </a:endParaRPr>
          </a:p>
        </p:txBody>
      </p:sp>
      <p:pic>
        <p:nvPicPr>
          <p:cNvPr id="393" name="Google Shape;393;p38"/>
          <p:cNvPicPr preferRelativeResize="0"/>
          <p:nvPr/>
        </p:nvPicPr>
        <p:blipFill>
          <a:blip r:embed="rId7">
            <a:alphaModFix/>
          </a:blip>
          <a:stretch>
            <a:fillRect/>
          </a:stretch>
        </p:blipFill>
        <p:spPr>
          <a:xfrm>
            <a:off x="3092169" y="2734777"/>
            <a:ext cx="3007063" cy="18089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09"/>
        <p:cNvGrpSpPr/>
        <p:nvPr/>
      </p:nvGrpSpPr>
      <p:grpSpPr>
        <a:xfrm>
          <a:off x="0" y="0"/>
          <a:ext cx="0" cy="0"/>
          <a:chOff x="0" y="0"/>
          <a:chExt cx="0" cy="0"/>
        </a:xfrm>
      </p:grpSpPr>
      <p:sp>
        <p:nvSpPr>
          <p:cNvPr id="410" name="Google Shape;410;p39"/>
          <p:cNvSpPr txBox="1"/>
          <p:nvPr/>
        </p:nvSpPr>
        <p:spPr>
          <a:xfrm>
            <a:off x="7065035" y="2127453"/>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Mulish"/>
                <a:ea typeface="Mulish"/>
                <a:cs typeface="Mulish"/>
                <a:sym typeface="Mulish"/>
              </a:rPr>
              <a:t>Random Forest Model</a:t>
            </a:r>
            <a:endParaRPr sz="800" b="1">
              <a:solidFill>
                <a:schemeClr val="dk1"/>
              </a:solidFill>
              <a:latin typeface="Mulish"/>
              <a:ea typeface="Mulish"/>
              <a:cs typeface="Mulish"/>
              <a:sym typeface="Mulish"/>
            </a:endParaRPr>
          </a:p>
        </p:txBody>
      </p:sp>
      <p:sp>
        <p:nvSpPr>
          <p:cNvPr id="411" name="Google Shape;411;p39"/>
          <p:cNvSpPr txBox="1">
            <a:spLocks noGrp="1"/>
          </p:cNvSpPr>
          <p:nvPr>
            <p:ph type="subTitle" idx="4294967295"/>
          </p:nvPr>
        </p:nvSpPr>
        <p:spPr>
          <a:xfrm>
            <a:off x="3586375" y="14100"/>
            <a:ext cx="52461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rPr>
              <a:t>Normal_</a:t>
            </a:r>
            <a:r>
              <a:rPr lang="en" b="1" dirty="0">
                <a:solidFill>
                  <a:schemeClr val="dk1"/>
                </a:solidFill>
              </a:rPr>
              <a:t>GSV</a:t>
            </a:r>
            <a:r>
              <a:rPr lang="en" dirty="0">
                <a:solidFill>
                  <a:schemeClr val="dk1"/>
                </a:solidFill>
              </a:rPr>
              <a:t>—— Results</a:t>
            </a:r>
            <a:endParaRPr dirty="0">
              <a:solidFill>
                <a:schemeClr val="dk1"/>
              </a:solidFill>
            </a:endParaRPr>
          </a:p>
        </p:txBody>
      </p:sp>
      <p:sp>
        <p:nvSpPr>
          <p:cNvPr id="412" name="Google Shape;412;p39"/>
          <p:cNvSpPr txBox="1"/>
          <p:nvPr/>
        </p:nvSpPr>
        <p:spPr>
          <a:xfrm>
            <a:off x="1096538" y="2259841"/>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0.21</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1.524</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2.333</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413" name="Google Shape;413;p39"/>
          <p:cNvSpPr txBox="1"/>
          <p:nvPr/>
        </p:nvSpPr>
        <p:spPr>
          <a:xfrm>
            <a:off x="1096538" y="2127453"/>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LGBM Model</a:t>
            </a:r>
            <a:endParaRPr sz="800" b="1" dirty="0">
              <a:solidFill>
                <a:schemeClr val="dk1"/>
              </a:solidFill>
              <a:latin typeface="Mulish"/>
              <a:ea typeface="Mulish"/>
              <a:cs typeface="Mulish"/>
              <a:sym typeface="Mulish"/>
            </a:endParaRPr>
          </a:p>
        </p:txBody>
      </p:sp>
      <p:sp>
        <p:nvSpPr>
          <p:cNvPr id="414" name="Google Shape;414;p39"/>
          <p:cNvSpPr txBox="1"/>
          <p:nvPr/>
        </p:nvSpPr>
        <p:spPr>
          <a:xfrm>
            <a:off x="1017088" y="4612504"/>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-0.292</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1.668</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2.982</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415" name="Google Shape;415;p39"/>
          <p:cNvSpPr txBox="1"/>
          <p:nvPr/>
        </p:nvSpPr>
        <p:spPr>
          <a:xfrm>
            <a:off x="1017088" y="4501481"/>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Decision Tree Model</a:t>
            </a:r>
            <a:endParaRPr sz="800" b="1" dirty="0">
              <a:solidFill>
                <a:schemeClr val="dk1"/>
              </a:solidFill>
              <a:latin typeface="Mulish"/>
              <a:ea typeface="Mulish"/>
              <a:cs typeface="Mulish"/>
              <a:sym typeface="Mulish"/>
            </a:endParaRPr>
          </a:p>
        </p:txBody>
      </p:sp>
      <p:sp>
        <p:nvSpPr>
          <p:cNvPr id="416" name="Google Shape;416;p39"/>
          <p:cNvSpPr txBox="1"/>
          <p:nvPr/>
        </p:nvSpPr>
        <p:spPr>
          <a:xfrm>
            <a:off x="4124376" y="2289988"/>
            <a:ext cx="1412824"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0.096</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1.282</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2.495</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417" name="Google Shape;417;p39"/>
          <p:cNvSpPr txBox="1"/>
          <p:nvPr/>
        </p:nvSpPr>
        <p:spPr>
          <a:xfrm>
            <a:off x="4124376" y="2157600"/>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Svm Model</a:t>
            </a:r>
            <a:endParaRPr sz="800" b="1" dirty="0">
              <a:solidFill>
                <a:schemeClr val="dk1"/>
              </a:solidFill>
              <a:latin typeface="Mulish"/>
              <a:ea typeface="Mulish"/>
              <a:cs typeface="Mulish"/>
              <a:sym typeface="Mulish"/>
            </a:endParaRPr>
          </a:p>
        </p:txBody>
      </p:sp>
      <p:sp>
        <p:nvSpPr>
          <p:cNvPr id="418" name="Google Shape;418;p39"/>
          <p:cNvSpPr txBox="1"/>
          <p:nvPr/>
        </p:nvSpPr>
        <p:spPr>
          <a:xfrm>
            <a:off x="4017088" y="4608868"/>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a:solidFill>
                  <a:schemeClr val="dk1"/>
                </a:solidFill>
                <a:latin typeface="Mulish"/>
                <a:ea typeface="Mulish"/>
                <a:cs typeface="Mulish"/>
                <a:sym typeface="Mulish"/>
              </a:rPr>
              <a:t>R2: 0.181</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MAE: 1.533</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RMSE: 2.374</a:t>
            </a:r>
            <a:endParaRPr sz="800">
              <a:solidFill>
                <a:schemeClr val="dk1"/>
              </a:solidFill>
              <a:latin typeface="Mulish"/>
              <a:ea typeface="Mulish"/>
              <a:cs typeface="Mulish"/>
              <a:sym typeface="Mulish"/>
            </a:endParaRPr>
          </a:p>
          <a:p>
            <a:pPr marL="0" lvl="0" indent="0" algn="just" rtl="0">
              <a:spcBef>
                <a:spcPts val="0"/>
              </a:spcBef>
              <a:spcAft>
                <a:spcPts val="0"/>
              </a:spcAft>
              <a:buNone/>
            </a:pPr>
            <a:endParaRPr sz="800">
              <a:solidFill>
                <a:schemeClr val="dk1"/>
              </a:solidFill>
              <a:latin typeface="Mulish"/>
              <a:ea typeface="Mulish"/>
              <a:cs typeface="Mulish"/>
              <a:sym typeface="Mulish"/>
            </a:endParaRPr>
          </a:p>
        </p:txBody>
      </p:sp>
      <p:sp>
        <p:nvSpPr>
          <p:cNvPr id="419" name="Google Shape;419;p39"/>
          <p:cNvSpPr txBox="1"/>
          <p:nvPr/>
        </p:nvSpPr>
        <p:spPr>
          <a:xfrm>
            <a:off x="4017088" y="4482605"/>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Mulish"/>
                <a:ea typeface="Mulish"/>
                <a:cs typeface="Mulish"/>
                <a:sym typeface="Mulish"/>
              </a:rPr>
              <a:t>Boosting  Model</a:t>
            </a:r>
            <a:endParaRPr sz="800" b="1">
              <a:solidFill>
                <a:schemeClr val="dk1"/>
              </a:solidFill>
              <a:latin typeface="Mulish"/>
              <a:ea typeface="Mulish"/>
              <a:cs typeface="Mulish"/>
              <a:sym typeface="Mulish"/>
            </a:endParaRPr>
          </a:p>
        </p:txBody>
      </p:sp>
      <p:sp>
        <p:nvSpPr>
          <p:cNvPr id="420" name="Google Shape;420;p39"/>
          <p:cNvSpPr txBox="1"/>
          <p:nvPr/>
        </p:nvSpPr>
        <p:spPr>
          <a:xfrm>
            <a:off x="7065035" y="2259841"/>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a:t>
            </a:r>
            <a:r>
              <a:rPr lang="en" sz="800" dirty="0">
                <a:solidFill>
                  <a:schemeClr val="dk2"/>
                </a:solidFill>
                <a:latin typeface="Mulish"/>
                <a:ea typeface="Mulish"/>
                <a:cs typeface="Mulish"/>
                <a:sym typeface="Mulish"/>
              </a:rPr>
              <a:t>0.26</a:t>
            </a:r>
            <a:endParaRPr sz="800" dirty="0">
              <a:solidFill>
                <a:schemeClr val="dk2"/>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1.454</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2.257</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421" name="Google Shape;421;p39"/>
          <p:cNvSpPr txBox="1"/>
          <p:nvPr/>
        </p:nvSpPr>
        <p:spPr>
          <a:xfrm>
            <a:off x="7257055" y="4599408"/>
            <a:ext cx="16485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a:solidFill>
                  <a:schemeClr val="dk1"/>
                </a:solidFill>
                <a:latin typeface="Mulish"/>
                <a:ea typeface="Mulish"/>
                <a:cs typeface="Mulish"/>
                <a:sym typeface="Mulish"/>
              </a:rPr>
              <a:t>R2: 0.033</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MAE: 1.45</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RMSE: 2.581</a:t>
            </a:r>
            <a:endParaRPr sz="800">
              <a:solidFill>
                <a:schemeClr val="dk1"/>
              </a:solidFill>
              <a:latin typeface="Mulish"/>
              <a:ea typeface="Mulish"/>
              <a:cs typeface="Mulish"/>
              <a:sym typeface="Mulish"/>
            </a:endParaRPr>
          </a:p>
          <a:p>
            <a:pPr marL="0" lvl="0" indent="0" algn="just" rtl="0">
              <a:spcBef>
                <a:spcPts val="0"/>
              </a:spcBef>
              <a:spcAft>
                <a:spcPts val="0"/>
              </a:spcAft>
              <a:buNone/>
            </a:pPr>
            <a:endParaRPr sz="800">
              <a:solidFill>
                <a:schemeClr val="dk1"/>
              </a:solidFill>
              <a:latin typeface="Mulish"/>
              <a:ea typeface="Mulish"/>
              <a:cs typeface="Mulish"/>
              <a:sym typeface="Mulish"/>
            </a:endParaRPr>
          </a:p>
        </p:txBody>
      </p:sp>
      <p:sp>
        <p:nvSpPr>
          <p:cNvPr id="422" name="Google Shape;422;p39"/>
          <p:cNvSpPr txBox="1"/>
          <p:nvPr/>
        </p:nvSpPr>
        <p:spPr>
          <a:xfrm>
            <a:off x="7257055" y="4473133"/>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Mulish"/>
                <a:ea typeface="Mulish"/>
                <a:cs typeface="Mulish"/>
                <a:sym typeface="Mulish"/>
              </a:rPr>
              <a:t>KNN Model</a:t>
            </a:r>
            <a:endParaRPr sz="800" b="1">
              <a:solidFill>
                <a:schemeClr val="dk1"/>
              </a:solidFill>
              <a:latin typeface="Mulish"/>
              <a:ea typeface="Mulish"/>
              <a:cs typeface="Mulish"/>
              <a:sym typeface="Mulish"/>
            </a:endParaRPr>
          </a:p>
        </p:txBody>
      </p:sp>
      <p:pic>
        <p:nvPicPr>
          <p:cNvPr id="423" name="Google Shape;423;p39"/>
          <p:cNvPicPr preferRelativeResize="0"/>
          <p:nvPr/>
        </p:nvPicPr>
        <p:blipFill>
          <a:blip r:embed="rId3">
            <a:alphaModFix/>
          </a:blip>
          <a:stretch>
            <a:fillRect/>
          </a:stretch>
        </p:blipFill>
        <p:spPr>
          <a:xfrm>
            <a:off x="-6" y="356570"/>
            <a:ext cx="3027838" cy="1867261"/>
          </a:xfrm>
          <a:prstGeom prst="rect">
            <a:avLst/>
          </a:prstGeom>
          <a:noFill/>
          <a:ln>
            <a:noFill/>
          </a:ln>
        </p:spPr>
      </p:pic>
      <p:pic>
        <p:nvPicPr>
          <p:cNvPr id="424" name="Google Shape;424;p39"/>
          <p:cNvPicPr preferRelativeResize="0"/>
          <p:nvPr/>
        </p:nvPicPr>
        <p:blipFill>
          <a:blip r:embed="rId4">
            <a:alphaModFix/>
          </a:blip>
          <a:stretch>
            <a:fillRect/>
          </a:stretch>
        </p:blipFill>
        <p:spPr>
          <a:xfrm>
            <a:off x="3010260" y="356569"/>
            <a:ext cx="3027838" cy="1867269"/>
          </a:xfrm>
          <a:prstGeom prst="rect">
            <a:avLst/>
          </a:prstGeom>
          <a:noFill/>
          <a:ln>
            <a:noFill/>
          </a:ln>
        </p:spPr>
      </p:pic>
      <p:pic>
        <p:nvPicPr>
          <p:cNvPr id="425" name="Google Shape;425;p39"/>
          <p:cNvPicPr preferRelativeResize="0"/>
          <p:nvPr/>
        </p:nvPicPr>
        <p:blipFill>
          <a:blip r:embed="rId4">
            <a:alphaModFix/>
          </a:blip>
          <a:stretch>
            <a:fillRect/>
          </a:stretch>
        </p:blipFill>
        <p:spPr>
          <a:xfrm>
            <a:off x="6090681" y="356561"/>
            <a:ext cx="3027838" cy="1867274"/>
          </a:xfrm>
          <a:prstGeom prst="rect">
            <a:avLst/>
          </a:prstGeom>
          <a:noFill/>
          <a:ln>
            <a:noFill/>
          </a:ln>
        </p:spPr>
      </p:pic>
      <p:pic>
        <p:nvPicPr>
          <p:cNvPr id="426" name="Google Shape;426;p39"/>
          <p:cNvPicPr preferRelativeResize="0"/>
          <p:nvPr/>
        </p:nvPicPr>
        <p:blipFill>
          <a:blip r:embed="rId5">
            <a:alphaModFix/>
          </a:blip>
          <a:stretch>
            <a:fillRect/>
          </a:stretch>
        </p:blipFill>
        <p:spPr>
          <a:xfrm>
            <a:off x="41119" y="2732147"/>
            <a:ext cx="3027831" cy="1867261"/>
          </a:xfrm>
          <a:prstGeom prst="rect">
            <a:avLst/>
          </a:prstGeom>
          <a:noFill/>
          <a:ln>
            <a:noFill/>
          </a:ln>
        </p:spPr>
      </p:pic>
      <p:pic>
        <p:nvPicPr>
          <p:cNvPr id="427" name="Google Shape;427;p39"/>
          <p:cNvPicPr preferRelativeResize="0"/>
          <p:nvPr/>
        </p:nvPicPr>
        <p:blipFill>
          <a:blip r:embed="rId6">
            <a:alphaModFix/>
          </a:blip>
          <a:stretch>
            <a:fillRect/>
          </a:stretch>
        </p:blipFill>
        <p:spPr>
          <a:xfrm>
            <a:off x="3095093" y="2751595"/>
            <a:ext cx="2924533" cy="1803592"/>
          </a:xfrm>
          <a:prstGeom prst="rect">
            <a:avLst/>
          </a:prstGeom>
          <a:noFill/>
          <a:ln>
            <a:noFill/>
          </a:ln>
        </p:spPr>
      </p:pic>
      <p:pic>
        <p:nvPicPr>
          <p:cNvPr id="428" name="Google Shape;428;p39"/>
          <p:cNvPicPr preferRelativeResize="0"/>
          <p:nvPr/>
        </p:nvPicPr>
        <p:blipFill>
          <a:blip r:embed="rId7">
            <a:alphaModFix/>
          </a:blip>
          <a:stretch>
            <a:fillRect/>
          </a:stretch>
        </p:blipFill>
        <p:spPr>
          <a:xfrm>
            <a:off x="6142300" y="2751595"/>
            <a:ext cx="2924601" cy="18035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25"/>
          <p:cNvSpPr txBox="1">
            <a:spLocks noGrp="1"/>
          </p:cNvSpPr>
          <p:nvPr>
            <p:ph type="title" idx="4294967295"/>
          </p:nvPr>
        </p:nvSpPr>
        <p:spPr>
          <a:xfrm>
            <a:off x="3278700" y="835475"/>
            <a:ext cx="288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CONTENTS </a:t>
            </a:r>
            <a:endParaRPr>
              <a:solidFill>
                <a:schemeClr val="dk1"/>
              </a:solidFill>
            </a:endParaRPr>
          </a:p>
        </p:txBody>
      </p:sp>
      <p:sp>
        <p:nvSpPr>
          <p:cNvPr id="230" name="Google Shape;230;p25"/>
          <p:cNvSpPr txBox="1"/>
          <p:nvPr/>
        </p:nvSpPr>
        <p:spPr>
          <a:xfrm>
            <a:off x="2541200" y="1770360"/>
            <a:ext cx="45108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Mulish"/>
              <a:buChar char="-"/>
            </a:pPr>
            <a:r>
              <a:rPr lang="en" sz="1200" b="1">
                <a:solidFill>
                  <a:schemeClr val="dk1"/>
                </a:solidFill>
                <a:latin typeface="Mulish"/>
                <a:ea typeface="Mulish"/>
                <a:cs typeface="Mulish"/>
                <a:sym typeface="Mulish"/>
              </a:rPr>
              <a:t>Problem Definition &amp; Research Question</a:t>
            </a:r>
            <a:endParaRPr sz="1200" b="1">
              <a:solidFill>
                <a:schemeClr val="dk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p:txBody>
      </p:sp>
      <p:sp>
        <p:nvSpPr>
          <p:cNvPr id="231" name="Google Shape;231;p25"/>
          <p:cNvSpPr txBox="1"/>
          <p:nvPr/>
        </p:nvSpPr>
        <p:spPr>
          <a:xfrm>
            <a:off x="2541200" y="2221013"/>
            <a:ext cx="45108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Mulish"/>
              <a:buChar char="-"/>
            </a:pPr>
            <a:r>
              <a:rPr lang="en" sz="1200" b="1">
                <a:solidFill>
                  <a:schemeClr val="dk1"/>
                </a:solidFill>
                <a:latin typeface="Mulish"/>
                <a:ea typeface="Mulish"/>
                <a:cs typeface="Mulish"/>
                <a:sym typeface="Mulish"/>
              </a:rPr>
              <a:t>Literature Review &amp; Relevant Publications</a:t>
            </a:r>
            <a:endParaRPr sz="1200" b="1">
              <a:solidFill>
                <a:schemeClr val="dk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p:txBody>
      </p:sp>
      <p:sp>
        <p:nvSpPr>
          <p:cNvPr id="232" name="Google Shape;232;p25"/>
          <p:cNvSpPr txBox="1"/>
          <p:nvPr/>
        </p:nvSpPr>
        <p:spPr>
          <a:xfrm>
            <a:off x="2541200" y="2640100"/>
            <a:ext cx="45108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Mulish"/>
              <a:buChar char="-"/>
            </a:pPr>
            <a:r>
              <a:rPr lang="en" sz="1200" b="1">
                <a:solidFill>
                  <a:schemeClr val="dk1"/>
                </a:solidFill>
                <a:latin typeface="Mulish"/>
                <a:ea typeface="Mulish"/>
                <a:cs typeface="Mulish"/>
                <a:sym typeface="Mulish"/>
              </a:rPr>
              <a:t>List of Data Sources &amp; Description</a:t>
            </a:r>
            <a:endParaRPr sz="1200" b="1">
              <a:solidFill>
                <a:schemeClr val="dk1"/>
              </a:solidFill>
              <a:latin typeface="Mulish"/>
              <a:ea typeface="Mulish"/>
              <a:cs typeface="Mulish"/>
              <a:sym typeface="Mulish"/>
            </a:endParaRPr>
          </a:p>
          <a:p>
            <a:pPr marL="0" lvl="0" indent="0" algn="l" rtl="0">
              <a:spcBef>
                <a:spcPts val="0"/>
              </a:spcBef>
              <a:spcAft>
                <a:spcPts val="0"/>
              </a:spcAft>
              <a:buClr>
                <a:srgbClr val="000000"/>
              </a:buClr>
              <a:buSzPts val="1100"/>
              <a:buFont typeface="Arial"/>
              <a:buNone/>
            </a:pPr>
            <a:endParaRPr sz="1200" b="1">
              <a:solidFill>
                <a:schemeClr val="lt1"/>
              </a:solidFill>
              <a:latin typeface="Mulish"/>
              <a:ea typeface="Mulish"/>
              <a:cs typeface="Mulish"/>
              <a:sym typeface="Mulish"/>
            </a:endParaRPr>
          </a:p>
        </p:txBody>
      </p:sp>
      <p:sp>
        <p:nvSpPr>
          <p:cNvPr id="233" name="Google Shape;233;p25"/>
          <p:cNvSpPr txBox="1"/>
          <p:nvPr/>
        </p:nvSpPr>
        <p:spPr>
          <a:xfrm>
            <a:off x="2541200" y="3509850"/>
            <a:ext cx="45108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Mulish"/>
              <a:buChar char="-"/>
            </a:pPr>
            <a:r>
              <a:rPr lang="en" sz="1200" b="1">
                <a:solidFill>
                  <a:schemeClr val="dk1"/>
                </a:solidFill>
                <a:latin typeface="Mulish"/>
                <a:ea typeface="Mulish"/>
                <a:cs typeface="Mulish"/>
                <a:sym typeface="Mulish"/>
              </a:rPr>
              <a:t>Results</a:t>
            </a:r>
            <a:endParaRPr sz="1000">
              <a:solidFill>
                <a:schemeClr val="dk1"/>
              </a:solidFill>
              <a:latin typeface="Lexend"/>
              <a:ea typeface="Lexend"/>
              <a:cs typeface="Lexend"/>
              <a:sym typeface="Lexend"/>
            </a:endParaRPr>
          </a:p>
        </p:txBody>
      </p:sp>
      <p:sp>
        <p:nvSpPr>
          <p:cNvPr id="234" name="Google Shape;234;p25"/>
          <p:cNvSpPr txBox="1"/>
          <p:nvPr/>
        </p:nvSpPr>
        <p:spPr>
          <a:xfrm>
            <a:off x="2541200" y="3080975"/>
            <a:ext cx="45108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Mulish"/>
              <a:buChar char="-"/>
            </a:pPr>
            <a:r>
              <a:rPr lang="en" sz="1200" b="1">
                <a:solidFill>
                  <a:schemeClr val="dk1"/>
                </a:solidFill>
                <a:latin typeface="Mulish"/>
                <a:ea typeface="Mulish"/>
                <a:cs typeface="Mulish"/>
                <a:sym typeface="Mulish"/>
              </a:rPr>
              <a:t>Methodological Framework </a:t>
            </a:r>
            <a:endParaRPr sz="1200" b="1">
              <a:solidFill>
                <a:schemeClr val="dk1"/>
              </a:solidFill>
              <a:latin typeface="Mulish"/>
              <a:ea typeface="Mulish"/>
              <a:cs typeface="Mulish"/>
              <a:sym typeface="Mulish"/>
            </a:endParaRPr>
          </a:p>
        </p:txBody>
      </p:sp>
      <p:sp>
        <p:nvSpPr>
          <p:cNvPr id="235" name="Google Shape;235;p25"/>
          <p:cNvSpPr txBox="1"/>
          <p:nvPr/>
        </p:nvSpPr>
        <p:spPr>
          <a:xfrm>
            <a:off x="2541200" y="3938725"/>
            <a:ext cx="45108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Mulish"/>
              <a:buChar char="-"/>
            </a:pPr>
            <a:r>
              <a:rPr lang="en" sz="1200" b="1">
                <a:solidFill>
                  <a:schemeClr val="dk1"/>
                </a:solidFill>
                <a:latin typeface="Mulish"/>
                <a:ea typeface="Mulish"/>
                <a:cs typeface="Mulish"/>
                <a:sym typeface="Mulish"/>
              </a:rPr>
              <a:t>Conclusions</a:t>
            </a:r>
            <a:endParaRPr sz="1000">
              <a:solidFill>
                <a:schemeClr val="dk1"/>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32"/>
        <p:cNvGrpSpPr/>
        <p:nvPr/>
      </p:nvGrpSpPr>
      <p:grpSpPr>
        <a:xfrm>
          <a:off x="0" y="0"/>
          <a:ext cx="0" cy="0"/>
          <a:chOff x="0" y="0"/>
          <a:chExt cx="0" cy="0"/>
        </a:xfrm>
      </p:grpSpPr>
      <p:sp>
        <p:nvSpPr>
          <p:cNvPr id="433" name="Google Shape;433;p40"/>
          <p:cNvSpPr txBox="1"/>
          <p:nvPr/>
        </p:nvSpPr>
        <p:spPr>
          <a:xfrm>
            <a:off x="6961830" y="2101183"/>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Mulish"/>
                <a:ea typeface="Mulish"/>
                <a:cs typeface="Mulish"/>
                <a:sym typeface="Mulish"/>
              </a:rPr>
              <a:t>Random Forest Model</a:t>
            </a:r>
            <a:endParaRPr sz="800" b="1">
              <a:solidFill>
                <a:schemeClr val="dk1"/>
              </a:solidFill>
              <a:latin typeface="Mulish"/>
              <a:ea typeface="Mulish"/>
              <a:cs typeface="Mulish"/>
              <a:sym typeface="Mulish"/>
            </a:endParaRPr>
          </a:p>
        </p:txBody>
      </p:sp>
      <p:sp>
        <p:nvSpPr>
          <p:cNvPr id="434" name="Google Shape;434;p40"/>
          <p:cNvSpPr txBox="1">
            <a:spLocks noGrp="1"/>
          </p:cNvSpPr>
          <p:nvPr>
            <p:ph type="subTitle" idx="4294967295"/>
          </p:nvPr>
        </p:nvSpPr>
        <p:spPr>
          <a:xfrm>
            <a:off x="3718455" y="0"/>
            <a:ext cx="52461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Normal_</a:t>
            </a:r>
            <a:r>
              <a:rPr lang="en" b="1">
                <a:solidFill>
                  <a:schemeClr val="dk1"/>
                </a:solidFill>
              </a:rPr>
              <a:t>GSV</a:t>
            </a:r>
            <a:r>
              <a:rPr lang="en">
                <a:solidFill>
                  <a:schemeClr val="dk1"/>
                </a:solidFill>
              </a:rPr>
              <a:t>+</a:t>
            </a:r>
            <a:r>
              <a:rPr lang="en" b="1">
                <a:solidFill>
                  <a:schemeClr val="dk1"/>
                </a:solidFill>
              </a:rPr>
              <a:t>Land Cover</a:t>
            </a:r>
            <a:r>
              <a:rPr lang="en">
                <a:solidFill>
                  <a:schemeClr val="dk1"/>
                </a:solidFill>
              </a:rPr>
              <a:t>—— Results</a:t>
            </a:r>
            <a:endParaRPr>
              <a:solidFill>
                <a:schemeClr val="dk1"/>
              </a:solidFill>
            </a:endParaRPr>
          </a:p>
        </p:txBody>
      </p:sp>
      <p:pic>
        <p:nvPicPr>
          <p:cNvPr id="435" name="Google Shape;435;p40"/>
          <p:cNvPicPr preferRelativeResize="0"/>
          <p:nvPr/>
        </p:nvPicPr>
        <p:blipFill>
          <a:blip r:embed="rId3">
            <a:alphaModFix/>
          </a:blip>
          <a:stretch>
            <a:fillRect/>
          </a:stretch>
        </p:blipFill>
        <p:spPr>
          <a:xfrm>
            <a:off x="44925" y="343313"/>
            <a:ext cx="3008272" cy="1855183"/>
          </a:xfrm>
          <a:prstGeom prst="rect">
            <a:avLst/>
          </a:prstGeom>
          <a:noFill/>
          <a:ln>
            <a:noFill/>
          </a:ln>
        </p:spPr>
      </p:pic>
      <p:pic>
        <p:nvPicPr>
          <p:cNvPr id="436" name="Google Shape;436;p40"/>
          <p:cNvPicPr preferRelativeResize="0"/>
          <p:nvPr/>
        </p:nvPicPr>
        <p:blipFill>
          <a:blip r:embed="rId4">
            <a:alphaModFix/>
          </a:blip>
          <a:stretch>
            <a:fillRect/>
          </a:stretch>
        </p:blipFill>
        <p:spPr>
          <a:xfrm>
            <a:off x="3067876" y="343313"/>
            <a:ext cx="3008247" cy="1855183"/>
          </a:xfrm>
          <a:prstGeom prst="rect">
            <a:avLst/>
          </a:prstGeom>
          <a:noFill/>
          <a:ln>
            <a:noFill/>
          </a:ln>
        </p:spPr>
      </p:pic>
      <p:pic>
        <p:nvPicPr>
          <p:cNvPr id="437" name="Google Shape;437;p40"/>
          <p:cNvPicPr preferRelativeResize="0"/>
          <p:nvPr/>
        </p:nvPicPr>
        <p:blipFill>
          <a:blip r:embed="rId5">
            <a:alphaModFix/>
          </a:blip>
          <a:stretch>
            <a:fillRect/>
          </a:stretch>
        </p:blipFill>
        <p:spPr>
          <a:xfrm>
            <a:off x="6130869" y="341702"/>
            <a:ext cx="2914216" cy="1797191"/>
          </a:xfrm>
          <a:prstGeom prst="rect">
            <a:avLst/>
          </a:prstGeom>
          <a:noFill/>
          <a:ln>
            <a:noFill/>
          </a:ln>
        </p:spPr>
      </p:pic>
      <p:pic>
        <p:nvPicPr>
          <p:cNvPr id="438" name="Google Shape;438;p40"/>
          <p:cNvPicPr preferRelativeResize="0"/>
          <p:nvPr/>
        </p:nvPicPr>
        <p:blipFill>
          <a:blip r:embed="rId6">
            <a:alphaModFix/>
          </a:blip>
          <a:stretch>
            <a:fillRect/>
          </a:stretch>
        </p:blipFill>
        <p:spPr>
          <a:xfrm>
            <a:off x="99881" y="2724174"/>
            <a:ext cx="2914230" cy="1797191"/>
          </a:xfrm>
          <a:prstGeom prst="rect">
            <a:avLst/>
          </a:prstGeom>
          <a:noFill/>
          <a:ln>
            <a:noFill/>
          </a:ln>
        </p:spPr>
      </p:pic>
      <p:pic>
        <p:nvPicPr>
          <p:cNvPr id="439" name="Google Shape;439;p40"/>
          <p:cNvPicPr preferRelativeResize="0"/>
          <p:nvPr/>
        </p:nvPicPr>
        <p:blipFill>
          <a:blip r:embed="rId7">
            <a:alphaModFix/>
          </a:blip>
          <a:stretch>
            <a:fillRect/>
          </a:stretch>
        </p:blipFill>
        <p:spPr>
          <a:xfrm>
            <a:off x="3107568" y="2715149"/>
            <a:ext cx="2914193" cy="1797177"/>
          </a:xfrm>
          <a:prstGeom prst="rect">
            <a:avLst/>
          </a:prstGeom>
          <a:noFill/>
          <a:ln>
            <a:noFill/>
          </a:ln>
        </p:spPr>
      </p:pic>
      <p:pic>
        <p:nvPicPr>
          <p:cNvPr id="440" name="Google Shape;440;p40"/>
          <p:cNvPicPr preferRelativeResize="0"/>
          <p:nvPr/>
        </p:nvPicPr>
        <p:blipFill>
          <a:blip r:embed="rId8">
            <a:alphaModFix/>
          </a:blip>
          <a:stretch>
            <a:fillRect/>
          </a:stretch>
        </p:blipFill>
        <p:spPr>
          <a:xfrm>
            <a:off x="6164422" y="2724174"/>
            <a:ext cx="2847109" cy="1755817"/>
          </a:xfrm>
          <a:prstGeom prst="rect">
            <a:avLst/>
          </a:prstGeom>
          <a:noFill/>
          <a:ln>
            <a:noFill/>
          </a:ln>
        </p:spPr>
      </p:pic>
      <p:sp>
        <p:nvSpPr>
          <p:cNvPr id="441" name="Google Shape;441;p40"/>
          <p:cNvSpPr txBox="1"/>
          <p:nvPr/>
        </p:nvSpPr>
        <p:spPr>
          <a:xfrm>
            <a:off x="1156881" y="2251263"/>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0.377</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1.279</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2.072</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442" name="Google Shape;442;p40"/>
          <p:cNvSpPr txBox="1"/>
          <p:nvPr/>
        </p:nvSpPr>
        <p:spPr>
          <a:xfrm>
            <a:off x="1156881" y="2118875"/>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Mulish"/>
                <a:ea typeface="Mulish"/>
                <a:cs typeface="Mulish"/>
                <a:sym typeface="Mulish"/>
              </a:rPr>
              <a:t>LGBM Model</a:t>
            </a:r>
            <a:endParaRPr sz="800" b="1">
              <a:solidFill>
                <a:schemeClr val="dk1"/>
              </a:solidFill>
              <a:latin typeface="Mulish"/>
              <a:ea typeface="Mulish"/>
              <a:cs typeface="Mulish"/>
              <a:sym typeface="Mulish"/>
            </a:endParaRPr>
          </a:p>
        </p:txBody>
      </p:sp>
      <p:sp>
        <p:nvSpPr>
          <p:cNvPr id="443" name="Google Shape;443;p40"/>
          <p:cNvSpPr txBox="1"/>
          <p:nvPr/>
        </p:nvSpPr>
        <p:spPr>
          <a:xfrm>
            <a:off x="1013825" y="4577949"/>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dirty="0">
                <a:solidFill>
                  <a:schemeClr val="dk1"/>
                </a:solidFill>
                <a:latin typeface="Mulish"/>
                <a:ea typeface="Mulish"/>
                <a:cs typeface="Mulish"/>
                <a:sym typeface="Mulish"/>
              </a:rPr>
              <a:t>R2: -0.319</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MAE: 1.588</a:t>
            </a:r>
            <a:endParaRPr sz="800" dirty="0">
              <a:solidFill>
                <a:schemeClr val="dk1"/>
              </a:solidFill>
              <a:latin typeface="Mulish"/>
              <a:ea typeface="Mulish"/>
              <a:cs typeface="Mulish"/>
              <a:sym typeface="Mulish"/>
            </a:endParaRPr>
          </a:p>
          <a:p>
            <a:pPr marL="0" lvl="0" indent="0" algn="just" rtl="0">
              <a:spcBef>
                <a:spcPts val="0"/>
              </a:spcBef>
              <a:spcAft>
                <a:spcPts val="0"/>
              </a:spcAft>
              <a:buNone/>
            </a:pPr>
            <a:r>
              <a:rPr lang="en" sz="800" dirty="0">
                <a:solidFill>
                  <a:schemeClr val="dk1"/>
                </a:solidFill>
                <a:latin typeface="Mulish"/>
                <a:ea typeface="Mulish"/>
                <a:cs typeface="Mulish"/>
                <a:sym typeface="Mulish"/>
              </a:rPr>
              <a:t>RMSE: 3.013</a:t>
            </a:r>
            <a:endParaRPr sz="800" dirty="0">
              <a:solidFill>
                <a:schemeClr val="dk1"/>
              </a:solidFill>
              <a:latin typeface="Mulish"/>
              <a:ea typeface="Mulish"/>
              <a:cs typeface="Mulish"/>
              <a:sym typeface="Mulish"/>
            </a:endParaRPr>
          </a:p>
          <a:p>
            <a:pPr marL="0" lvl="0" indent="0" algn="just" rtl="0">
              <a:spcBef>
                <a:spcPts val="0"/>
              </a:spcBef>
              <a:spcAft>
                <a:spcPts val="0"/>
              </a:spcAft>
              <a:buNone/>
            </a:pPr>
            <a:endParaRPr sz="800" dirty="0">
              <a:solidFill>
                <a:schemeClr val="dk1"/>
              </a:solidFill>
              <a:latin typeface="Mulish"/>
              <a:ea typeface="Mulish"/>
              <a:cs typeface="Mulish"/>
              <a:sym typeface="Mulish"/>
            </a:endParaRPr>
          </a:p>
        </p:txBody>
      </p:sp>
      <p:sp>
        <p:nvSpPr>
          <p:cNvPr id="444" name="Google Shape;444;p40"/>
          <p:cNvSpPr txBox="1"/>
          <p:nvPr/>
        </p:nvSpPr>
        <p:spPr>
          <a:xfrm>
            <a:off x="1013825" y="4451686"/>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Decision Tree Model</a:t>
            </a:r>
            <a:endParaRPr sz="800" b="1" dirty="0">
              <a:solidFill>
                <a:schemeClr val="dk1"/>
              </a:solidFill>
              <a:latin typeface="Mulish"/>
              <a:ea typeface="Mulish"/>
              <a:cs typeface="Mulish"/>
              <a:sym typeface="Mulish"/>
            </a:endParaRPr>
          </a:p>
        </p:txBody>
      </p:sp>
      <p:sp>
        <p:nvSpPr>
          <p:cNvPr id="445" name="Google Shape;445;p40"/>
          <p:cNvSpPr txBox="1"/>
          <p:nvPr/>
        </p:nvSpPr>
        <p:spPr>
          <a:xfrm>
            <a:off x="4171560" y="2252298"/>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a:solidFill>
                  <a:schemeClr val="dk1"/>
                </a:solidFill>
                <a:latin typeface="Mulish"/>
                <a:ea typeface="Mulish"/>
                <a:cs typeface="Mulish"/>
                <a:sym typeface="Mulish"/>
              </a:rPr>
              <a:t>R2: 0.184</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MAE: 1.207</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RMSE: 2.37</a:t>
            </a:r>
            <a:endParaRPr sz="800">
              <a:solidFill>
                <a:schemeClr val="dk1"/>
              </a:solidFill>
              <a:latin typeface="Mulish"/>
              <a:ea typeface="Mulish"/>
              <a:cs typeface="Mulish"/>
              <a:sym typeface="Mulish"/>
            </a:endParaRPr>
          </a:p>
          <a:p>
            <a:pPr marL="0" lvl="0" indent="0" algn="just" rtl="0">
              <a:spcBef>
                <a:spcPts val="0"/>
              </a:spcBef>
              <a:spcAft>
                <a:spcPts val="0"/>
              </a:spcAft>
              <a:buNone/>
            </a:pPr>
            <a:endParaRPr sz="800">
              <a:solidFill>
                <a:schemeClr val="dk1"/>
              </a:solidFill>
              <a:latin typeface="Mulish"/>
              <a:ea typeface="Mulish"/>
              <a:cs typeface="Mulish"/>
              <a:sym typeface="Mulish"/>
            </a:endParaRPr>
          </a:p>
        </p:txBody>
      </p:sp>
      <p:sp>
        <p:nvSpPr>
          <p:cNvPr id="446" name="Google Shape;446;p40"/>
          <p:cNvSpPr txBox="1"/>
          <p:nvPr/>
        </p:nvSpPr>
        <p:spPr>
          <a:xfrm>
            <a:off x="4171560" y="2119910"/>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Mulish"/>
                <a:ea typeface="Mulish"/>
                <a:cs typeface="Mulish"/>
                <a:sym typeface="Mulish"/>
              </a:rPr>
              <a:t>Svm Model</a:t>
            </a:r>
            <a:endParaRPr sz="800" b="1">
              <a:solidFill>
                <a:schemeClr val="dk1"/>
              </a:solidFill>
              <a:latin typeface="Mulish"/>
              <a:ea typeface="Mulish"/>
              <a:cs typeface="Mulish"/>
              <a:sym typeface="Mulish"/>
            </a:endParaRPr>
          </a:p>
        </p:txBody>
      </p:sp>
      <p:sp>
        <p:nvSpPr>
          <p:cNvPr id="447" name="Google Shape;447;p40"/>
          <p:cNvSpPr txBox="1"/>
          <p:nvPr/>
        </p:nvSpPr>
        <p:spPr>
          <a:xfrm>
            <a:off x="3978890" y="4545614"/>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a:solidFill>
                  <a:schemeClr val="dk1"/>
                </a:solidFill>
                <a:latin typeface="Mulish"/>
                <a:ea typeface="Mulish"/>
                <a:cs typeface="Mulish"/>
                <a:sym typeface="Mulish"/>
              </a:rPr>
              <a:t>R2: 0.361</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MAE: 1.305</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RMSE: 2.097</a:t>
            </a:r>
            <a:endParaRPr sz="800">
              <a:solidFill>
                <a:schemeClr val="dk1"/>
              </a:solidFill>
              <a:latin typeface="Mulish"/>
              <a:ea typeface="Mulish"/>
              <a:cs typeface="Mulish"/>
              <a:sym typeface="Mulish"/>
            </a:endParaRPr>
          </a:p>
          <a:p>
            <a:pPr marL="0" lvl="0" indent="0" algn="just" rtl="0">
              <a:spcBef>
                <a:spcPts val="0"/>
              </a:spcBef>
              <a:spcAft>
                <a:spcPts val="0"/>
              </a:spcAft>
              <a:buNone/>
            </a:pPr>
            <a:endParaRPr sz="800">
              <a:solidFill>
                <a:schemeClr val="dk1"/>
              </a:solidFill>
              <a:latin typeface="Mulish"/>
              <a:ea typeface="Mulish"/>
              <a:cs typeface="Mulish"/>
              <a:sym typeface="Mulish"/>
            </a:endParaRPr>
          </a:p>
        </p:txBody>
      </p:sp>
      <p:sp>
        <p:nvSpPr>
          <p:cNvPr id="448" name="Google Shape;448;p40"/>
          <p:cNvSpPr txBox="1"/>
          <p:nvPr/>
        </p:nvSpPr>
        <p:spPr>
          <a:xfrm>
            <a:off x="3978890" y="4419351"/>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latin typeface="Mulish"/>
                <a:ea typeface="Mulish"/>
                <a:cs typeface="Mulish"/>
                <a:sym typeface="Mulish"/>
              </a:rPr>
              <a:t>Boosting  Model</a:t>
            </a:r>
            <a:endParaRPr sz="800" b="1">
              <a:solidFill>
                <a:schemeClr val="dk1"/>
              </a:solidFill>
              <a:latin typeface="Mulish"/>
              <a:ea typeface="Mulish"/>
              <a:cs typeface="Mulish"/>
              <a:sym typeface="Mulish"/>
            </a:endParaRPr>
          </a:p>
        </p:txBody>
      </p:sp>
      <p:sp>
        <p:nvSpPr>
          <p:cNvPr id="449" name="Google Shape;449;p40"/>
          <p:cNvSpPr txBox="1"/>
          <p:nvPr/>
        </p:nvSpPr>
        <p:spPr>
          <a:xfrm>
            <a:off x="6955730" y="2233200"/>
            <a:ext cx="3000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a:solidFill>
                  <a:schemeClr val="dk1"/>
                </a:solidFill>
                <a:latin typeface="Mulish"/>
                <a:ea typeface="Mulish"/>
                <a:cs typeface="Mulish"/>
                <a:sym typeface="Mulish"/>
              </a:rPr>
              <a:t>R2: </a:t>
            </a:r>
            <a:r>
              <a:rPr lang="en" sz="800">
                <a:solidFill>
                  <a:schemeClr val="dk2"/>
                </a:solidFill>
                <a:latin typeface="Mulish"/>
                <a:ea typeface="Mulish"/>
                <a:cs typeface="Mulish"/>
                <a:sym typeface="Mulish"/>
              </a:rPr>
              <a:t>0.39</a:t>
            </a:r>
            <a:endParaRPr sz="800">
              <a:solidFill>
                <a:schemeClr val="dk2"/>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MAE: 1.259</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RMSE: 2.049</a:t>
            </a:r>
            <a:endParaRPr sz="800">
              <a:solidFill>
                <a:schemeClr val="dk1"/>
              </a:solidFill>
              <a:latin typeface="Mulish"/>
              <a:ea typeface="Mulish"/>
              <a:cs typeface="Mulish"/>
              <a:sym typeface="Mulish"/>
            </a:endParaRPr>
          </a:p>
          <a:p>
            <a:pPr marL="0" lvl="0" indent="0" algn="just" rtl="0">
              <a:spcBef>
                <a:spcPts val="0"/>
              </a:spcBef>
              <a:spcAft>
                <a:spcPts val="0"/>
              </a:spcAft>
              <a:buNone/>
            </a:pPr>
            <a:endParaRPr sz="800">
              <a:solidFill>
                <a:schemeClr val="dk1"/>
              </a:solidFill>
              <a:latin typeface="Mulish"/>
              <a:ea typeface="Mulish"/>
              <a:cs typeface="Mulish"/>
              <a:sym typeface="Mulish"/>
            </a:endParaRPr>
          </a:p>
        </p:txBody>
      </p:sp>
      <p:sp>
        <p:nvSpPr>
          <p:cNvPr id="450" name="Google Shape;450;p40"/>
          <p:cNvSpPr txBox="1"/>
          <p:nvPr/>
        </p:nvSpPr>
        <p:spPr>
          <a:xfrm>
            <a:off x="7171560" y="4545614"/>
            <a:ext cx="16485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800">
                <a:solidFill>
                  <a:schemeClr val="dk1"/>
                </a:solidFill>
                <a:latin typeface="Mulish"/>
                <a:ea typeface="Mulish"/>
                <a:cs typeface="Mulish"/>
                <a:sym typeface="Mulish"/>
              </a:rPr>
              <a:t>R2: 0.227</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MAE: 1.4</a:t>
            </a:r>
            <a:endParaRPr sz="800">
              <a:solidFill>
                <a:schemeClr val="dk1"/>
              </a:solidFill>
              <a:latin typeface="Mulish"/>
              <a:ea typeface="Mulish"/>
              <a:cs typeface="Mulish"/>
              <a:sym typeface="Mulish"/>
            </a:endParaRPr>
          </a:p>
          <a:p>
            <a:pPr marL="0" lvl="0" indent="0" algn="just" rtl="0">
              <a:spcBef>
                <a:spcPts val="0"/>
              </a:spcBef>
              <a:spcAft>
                <a:spcPts val="0"/>
              </a:spcAft>
              <a:buNone/>
            </a:pPr>
            <a:r>
              <a:rPr lang="en" sz="800">
                <a:solidFill>
                  <a:schemeClr val="dk1"/>
                </a:solidFill>
                <a:latin typeface="Mulish"/>
                <a:ea typeface="Mulish"/>
                <a:cs typeface="Mulish"/>
                <a:sym typeface="Mulish"/>
              </a:rPr>
              <a:t>RMSE: 2.307</a:t>
            </a:r>
            <a:endParaRPr sz="800">
              <a:solidFill>
                <a:schemeClr val="dk1"/>
              </a:solidFill>
              <a:latin typeface="Mulish"/>
              <a:ea typeface="Mulish"/>
              <a:cs typeface="Mulish"/>
              <a:sym typeface="Mulish"/>
            </a:endParaRPr>
          </a:p>
          <a:p>
            <a:pPr marL="0" lvl="0" indent="0" algn="just" rtl="0">
              <a:spcBef>
                <a:spcPts val="0"/>
              </a:spcBef>
              <a:spcAft>
                <a:spcPts val="0"/>
              </a:spcAft>
              <a:buNone/>
            </a:pPr>
            <a:endParaRPr sz="800">
              <a:solidFill>
                <a:schemeClr val="dk1"/>
              </a:solidFill>
              <a:latin typeface="Mulish"/>
              <a:ea typeface="Mulish"/>
              <a:cs typeface="Mulish"/>
              <a:sym typeface="Mulish"/>
            </a:endParaRPr>
          </a:p>
        </p:txBody>
      </p:sp>
      <p:sp>
        <p:nvSpPr>
          <p:cNvPr id="451" name="Google Shape;451;p40"/>
          <p:cNvSpPr txBox="1"/>
          <p:nvPr/>
        </p:nvSpPr>
        <p:spPr>
          <a:xfrm>
            <a:off x="7171560" y="4419339"/>
            <a:ext cx="22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solidFill>
                  <a:schemeClr val="dk1"/>
                </a:solidFill>
                <a:latin typeface="Mulish"/>
                <a:ea typeface="Mulish"/>
                <a:cs typeface="Mulish"/>
                <a:sym typeface="Mulish"/>
              </a:rPr>
              <a:t>KNN  Model</a:t>
            </a:r>
            <a:endParaRPr sz="800" b="1" dirty="0">
              <a:solidFill>
                <a:schemeClr val="dk1"/>
              </a:solidFill>
              <a:latin typeface="Mulish"/>
              <a:ea typeface="Mulish"/>
              <a:cs typeface="Mulish"/>
              <a:sym typeface="Mulish"/>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5"/>
        <p:cNvGrpSpPr/>
        <p:nvPr/>
      </p:nvGrpSpPr>
      <p:grpSpPr>
        <a:xfrm>
          <a:off x="0" y="0"/>
          <a:ext cx="0" cy="0"/>
          <a:chOff x="0" y="0"/>
          <a:chExt cx="0" cy="0"/>
        </a:xfrm>
      </p:grpSpPr>
      <p:pic>
        <p:nvPicPr>
          <p:cNvPr id="457" name="Google Shape;457;p41"/>
          <p:cNvPicPr preferRelativeResize="0"/>
          <p:nvPr/>
        </p:nvPicPr>
        <p:blipFill>
          <a:blip r:embed="rId3">
            <a:alphaModFix/>
          </a:blip>
          <a:stretch>
            <a:fillRect/>
          </a:stretch>
        </p:blipFill>
        <p:spPr>
          <a:xfrm>
            <a:off x="528190" y="322295"/>
            <a:ext cx="3627268" cy="2389263"/>
          </a:xfrm>
          <a:prstGeom prst="rect">
            <a:avLst/>
          </a:prstGeom>
          <a:noFill/>
          <a:ln>
            <a:noFill/>
          </a:ln>
        </p:spPr>
      </p:pic>
      <p:pic>
        <p:nvPicPr>
          <p:cNvPr id="459" name="Google Shape;459;p41"/>
          <p:cNvPicPr preferRelativeResize="0"/>
          <p:nvPr/>
        </p:nvPicPr>
        <p:blipFill>
          <a:blip r:embed="rId4">
            <a:alphaModFix/>
          </a:blip>
          <a:stretch>
            <a:fillRect/>
          </a:stretch>
        </p:blipFill>
        <p:spPr>
          <a:xfrm>
            <a:off x="4396314" y="333163"/>
            <a:ext cx="4010874" cy="2389262"/>
          </a:xfrm>
          <a:prstGeom prst="rect">
            <a:avLst/>
          </a:prstGeom>
          <a:noFill/>
          <a:ln>
            <a:noFill/>
          </a:ln>
        </p:spPr>
      </p:pic>
      <p:pic>
        <p:nvPicPr>
          <p:cNvPr id="462" name="Google Shape;462;p41"/>
          <p:cNvPicPr preferRelativeResize="0"/>
          <p:nvPr/>
        </p:nvPicPr>
        <p:blipFill>
          <a:blip r:embed="rId5">
            <a:alphaModFix/>
          </a:blip>
          <a:stretch>
            <a:fillRect/>
          </a:stretch>
        </p:blipFill>
        <p:spPr>
          <a:xfrm>
            <a:off x="577538" y="2831439"/>
            <a:ext cx="3471637" cy="2286721"/>
          </a:xfrm>
          <a:prstGeom prst="rect">
            <a:avLst/>
          </a:prstGeom>
          <a:noFill/>
          <a:ln>
            <a:noFill/>
          </a:ln>
        </p:spPr>
      </p:pic>
      <p:sp>
        <p:nvSpPr>
          <p:cNvPr id="456" name="Google Shape;456;p41"/>
          <p:cNvSpPr txBox="1">
            <a:spLocks noGrp="1"/>
          </p:cNvSpPr>
          <p:nvPr>
            <p:ph type="subTitle" idx="4294967295"/>
          </p:nvPr>
        </p:nvSpPr>
        <p:spPr>
          <a:xfrm>
            <a:off x="-472476" y="78463"/>
            <a:ext cx="2814300" cy="25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dirty="0">
                <a:solidFill>
                  <a:schemeClr val="dk1"/>
                </a:solidFill>
              </a:rPr>
              <a:t>Micomobility_</a:t>
            </a:r>
            <a:r>
              <a:rPr lang="en" sz="1000" b="1" dirty="0">
                <a:solidFill>
                  <a:schemeClr val="dk1"/>
                </a:solidFill>
              </a:rPr>
              <a:t>GSV</a:t>
            </a:r>
            <a:r>
              <a:rPr lang="en" sz="1000" dirty="0">
                <a:solidFill>
                  <a:schemeClr val="dk1"/>
                </a:solidFill>
              </a:rPr>
              <a:t>—— Result</a:t>
            </a:r>
            <a:endParaRPr sz="1000" dirty="0">
              <a:solidFill>
                <a:schemeClr val="dk1"/>
              </a:solidFill>
            </a:endParaRPr>
          </a:p>
        </p:txBody>
      </p:sp>
      <p:sp>
        <p:nvSpPr>
          <p:cNvPr id="458" name="Google Shape;458;p41"/>
          <p:cNvSpPr txBox="1">
            <a:spLocks noGrp="1"/>
          </p:cNvSpPr>
          <p:nvPr>
            <p:ph type="subTitle" idx="4294967295"/>
          </p:nvPr>
        </p:nvSpPr>
        <p:spPr>
          <a:xfrm>
            <a:off x="3280008" y="64424"/>
            <a:ext cx="3835800" cy="25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dirty="0">
                <a:solidFill>
                  <a:schemeClr val="dk1"/>
                </a:solidFill>
              </a:rPr>
              <a:t>Micomobility_</a:t>
            </a:r>
            <a:r>
              <a:rPr lang="en" sz="1000" b="1" dirty="0">
                <a:solidFill>
                  <a:schemeClr val="dk1"/>
                </a:solidFill>
              </a:rPr>
              <a:t>GSV</a:t>
            </a:r>
            <a:r>
              <a:rPr lang="en" sz="1000" dirty="0">
                <a:solidFill>
                  <a:schemeClr val="dk1"/>
                </a:solidFill>
              </a:rPr>
              <a:t> +</a:t>
            </a:r>
            <a:r>
              <a:rPr lang="en" sz="1000" b="1" dirty="0">
                <a:solidFill>
                  <a:schemeClr val="dk1"/>
                </a:solidFill>
              </a:rPr>
              <a:t>Land cover</a:t>
            </a:r>
            <a:r>
              <a:rPr lang="en" sz="1000" dirty="0">
                <a:solidFill>
                  <a:schemeClr val="dk1"/>
                </a:solidFill>
              </a:rPr>
              <a:t>—— Result</a:t>
            </a:r>
            <a:endParaRPr sz="1000" dirty="0">
              <a:solidFill>
                <a:schemeClr val="dk1"/>
              </a:solidFill>
            </a:endParaRPr>
          </a:p>
        </p:txBody>
      </p:sp>
      <p:sp>
        <p:nvSpPr>
          <p:cNvPr id="460" name="Google Shape;460;p41"/>
          <p:cNvSpPr txBox="1">
            <a:spLocks noGrp="1"/>
          </p:cNvSpPr>
          <p:nvPr>
            <p:ph type="subTitle" idx="4294967295"/>
          </p:nvPr>
        </p:nvSpPr>
        <p:spPr>
          <a:xfrm>
            <a:off x="-857447" y="2633989"/>
            <a:ext cx="3163500" cy="25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dirty="0">
                <a:solidFill>
                  <a:schemeClr val="dk1"/>
                </a:solidFill>
              </a:rPr>
              <a:t>Normal_</a:t>
            </a:r>
            <a:r>
              <a:rPr lang="en" sz="1000" b="1" dirty="0">
                <a:solidFill>
                  <a:schemeClr val="dk1"/>
                </a:solidFill>
              </a:rPr>
              <a:t>GSV</a:t>
            </a:r>
            <a:r>
              <a:rPr lang="en" sz="1000" dirty="0">
                <a:solidFill>
                  <a:schemeClr val="dk1"/>
                </a:solidFill>
              </a:rPr>
              <a:t>—— Result</a:t>
            </a:r>
            <a:endParaRPr sz="1000" dirty="0">
              <a:solidFill>
                <a:schemeClr val="dk1"/>
              </a:solidFill>
            </a:endParaRPr>
          </a:p>
        </p:txBody>
      </p:sp>
      <p:pic>
        <p:nvPicPr>
          <p:cNvPr id="461" name="Google Shape;461;p41"/>
          <p:cNvPicPr preferRelativeResize="0"/>
          <p:nvPr/>
        </p:nvPicPr>
        <p:blipFill>
          <a:blip r:embed="rId6">
            <a:alphaModFix/>
          </a:blip>
          <a:stretch>
            <a:fillRect/>
          </a:stretch>
        </p:blipFill>
        <p:spPr>
          <a:xfrm>
            <a:off x="4467421" y="2840851"/>
            <a:ext cx="3873939" cy="2307729"/>
          </a:xfrm>
          <a:prstGeom prst="rect">
            <a:avLst/>
          </a:prstGeom>
          <a:noFill/>
          <a:ln>
            <a:noFill/>
          </a:ln>
        </p:spPr>
      </p:pic>
      <p:sp>
        <p:nvSpPr>
          <p:cNvPr id="463" name="Google Shape;463;p41"/>
          <p:cNvSpPr txBox="1">
            <a:spLocks noGrp="1"/>
          </p:cNvSpPr>
          <p:nvPr>
            <p:ph type="subTitle" idx="4294967295"/>
          </p:nvPr>
        </p:nvSpPr>
        <p:spPr>
          <a:xfrm>
            <a:off x="3653808" y="2643369"/>
            <a:ext cx="3462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00" dirty="0">
                <a:solidFill>
                  <a:schemeClr val="dk1"/>
                </a:solidFill>
              </a:rPr>
              <a:t>Normal_</a:t>
            </a:r>
            <a:r>
              <a:rPr lang="en" sz="1000" b="1" dirty="0">
                <a:solidFill>
                  <a:schemeClr val="dk1"/>
                </a:solidFill>
              </a:rPr>
              <a:t>GSV</a:t>
            </a:r>
            <a:r>
              <a:rPr lang="en" sz="1000" dirty="0">
                <a:solidFill>
                  <a:schemeClr val="dk1"/>
                </a:solidFill>
              </a:rPr>
              <a:t>+</a:t>
            </a:r>
            <a:r>
              <a:rPr lang="en" sz="1000" b="1" dirty="0">
                <a:solidFill>
                  <a:schemeClr val="dk1"/>
                </a:solidFill>
              </a:rPr>
              <a:t>Land cover</a:t>
            </a:r>
            <a:r>
              <a:rPr lang="en" sz="1000" dirty="0">
                <a:solidFill>
                  <a:schemeClr val="dk1"/>
                </a:solidFill>
              </a:rPr>
              <a:t>—— Result</a:t>
            </a:r>
            <a:endParaRPr sz="1000" dirty="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42"/>
          <p:cNvSpPr txBox="1">
            <a:spLocks noGrp="1"/>
          </p:cNvSpPr>
          <p:nvPr>
            <p:ph type="subTitle" idx="4294967295"/>
          </p:nvPr>
        </p:nvSpPr>
        <p:spPr>
          <a:xfrm>
            <a:off x="4809375" y="312800"/>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Future Development</a:t>
            </a:r>
            <a:endParaRPr>
              <a:solidFill>
                <a:schemeClr val="dk1"/>
              </a:solidFill>
            </a:endParaRPr>
          </a:p>
        </p:txBody>
      </p:sp>
      <p:pic>
        <p:nvPicPr>
          <p:cNvPr id="469" name="Google Shape;469;p42"/>
          <p:cNvPicPr preferRelativeResize="0"/>
          <p:nvPr/>
        </p:nvPicPr>
        <p:blipFill rotWithShape="1">
          <a:blip r:embed="rId3">
            <a:alphaModFix/>
          </a:blip>
          <a:srcRect l="42670" b="8012"/>
          <a:stretch/>
        </p:blipFill>
        <p:spPr>
          <a:xfrm>
            <a:off x="5009067" y="874875"/>
            <a:ext cx="4134934" cy="3117694"/>
          </a:xfrm>
          <a:prstGeom prst="rect">
            <a:avLst/>
          </a:prstGeom>
          <a:noFill/>
          <a:ln>
            <a:noFill/>
          </a:ln>
        </p:spPr>
      </p:pic>
      <p:pic>
        <p:nvPicPr>
          <p:cNvPr id="470" name="Google Shape;470;p42"/>
          <p:cNvPicPr preferRelativeResize="0"/>
          <p:nvPr/>
        </p:nvPicPr>
        <p:blipFill>
          <a:blip r:embed="rId4">
            <a:alphaModFix/>
          </a:blip>
          <a:stretch>
            <a:fillRect/>
          </a:stretch>
        </p:blipFill>
        <p:spPr>
          <a:xfrm>
            <a:off x="0" y="874875"/>
            <a:ext cx="5009067" cy="31176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74"/>
        <p:cNvGrpSpPr/>
        <p:nvPr/>
      </p:nvGrpSpPr>
      <p:grpSpPr>
        <a:xfrm>
          <a:off x="0" y="0"/>
          <a:ext cx="0" cy="0"/>
          <a:chOff x="0" y="0"/>
          <a:chExt cx="0" cy="0"/>
        </a:xfrm>
      </p:grpSpPr>
      <p:sp>
        <p:nvSpPr>
          <p:cNvPr id="475" name="Google Shape;475;p43"/>
          <p:cNvSpPr txBox="1">
            <a:spLocks noGrp="1"/>
          </p:cNvSpPr>
          <p:nvPr>
            <p:ph type="subTitle" idx="4294967295"/>
          </p:nvPr>
        </p:nvSpPr>
        <p:spPr>
          <a:xfrm>
            <a:off x="4809375" y="264425"/>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Conclusions</a:t>
            </a:r>
            <a:endParaRPr>
              <a:solidFill>
                <a:schemeClr val="dk1"/>
              </a:solidFill>
            </a:endParaRPr>
          </a:p>
        </p:txBody>
      </p:sp>
      <p:sp>
        <p:nvSpPr>
          <p:cNvPr id="476" name="Google Shape;476;p43"/>
          <p:cNvSpPr txBox="1"/>
          <p:nvPr/>
        </p:nvSpPr>
        <p:spPr>
          <a:xfrm>
            <a:off x="760775" y="1463550"/>
            <a:ext cx="7292700" cy="27705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chemeClr val="dk1"/>
              </a:buClr>
              <a:buSzPts val="1200"/>
              <a:buFont typeface="Mulish"/>
              <a:buChar char="-"/>
            </a:pPr>
            <a:r>
              <a:rPr lang="en" sz="1200" b="1">
                <a:solidFill>
                  <a:schemeClr val="dk1"/>
                </a:solidFill>
                <a:latin typeface="Mulish"/>
                <a:ea typeface="Mulish"/>
                <a:cs typeface="Mulish"/>
                <a:sym typeface="Mulish"/>
              </a:rPr>
              <a:t>Random forest takes the slowest time but has the highest R² and the best performance among all models.</a:t>
            </a:r>
            <a:endParaRPr sz="1200" b="1">
              <a:solidFill>
                <a:schemeClr val="dk1"/>
              </a:solidFill>
              <a:latin typeface="Mulish"/>
              <a:ea typeface="Mulish"/>
              <a:cs typeface="Mulish"/>
              <a:sym typeface="Mulish"/>
            </a:endParaRPr>
          </a:p>
          <a:p>
            <a:pPr marL="0" lvl="0" indent="0" algn="just" rtl="0">
              <a:spcBef>
                <a:spcPts val="0"/>
              </a:spcBef>
              <a:spcAft>
                <a:spcPts val="0"/>
              </a:spcAft>
              <a:buNone/>
            </a:pPr>
            <a:endParaRPr sz="1200" b="1">
              <a:solidFill>
                <a:schemeClr val="dk1"/>
              </a:solidFill>
              <a:latin typeface="Mulish"/>
              <a:ea typeface="Mulish"/>
              <a:cs typeface="Mulish"/>
              <a:sym typeface="Mulish"/>
            </a:endParaRPr>
          </a:p>
          <a:p>
            <a:pPr marL="457200" lvl="0" indent="-304800" algn="just" rtl="0">
              <a:spcBef>
                <a:spcPts val="0"/>
              </a:spcBef>
              <a:spcAft>
                <a:spcPts val="0"/>
              </a:spcAft>
              <a:buClr>
                <a:schemeClr val="dk1"/>
              </a:buClr>
              <a:buSzPts val="1200"/>
              <a:buFont typeface="Mulish"/>
              <a:buChar char="-"/>
            </a:pPr>
            <a:r>
              <a:rPr lang="en" sz="1200" b="1">
                <a:solidFill>
                  <a:schemeClr val="dk1"/>
                </a:solidFill>
                <a:latin typeface="Mulish"/>
                <a:ea typeface="Mulish"/>
                <a:cs typeface="Mulish"/>
                <a:sym typeface="Mulish"/>
              </a:rPr>
              <a:t>The diameter size of the buffer zone can also be adjusted for comparative analysis.</a:t>
            </a:r>
            <a:endParaRPr sz="1200" b="1">
              <a:solidFill>
                <a:schemeClr val="dk1"/>
              </a:solidFill>
              <a:latin typeface="Mulish"/>
              <a:ea typeface="Mulish"/>
              <a:cs typeface="Mulish"/>
              <a:sym typeface="Mulish"/>
            </a:endParaRPr>
          </a:p>
          <a:p>
            <a:pPr marL="0" lvl="0" indent="0" algn="just" rtl="0">
              <a:spcBef>
                <a:spcPts val="0"/>
              </a:spcBef>
              <a:spcAft>
                <a:spcPts val="0"/>
              </a:spcAft>
              <a:buNone/>
            </a:pPr>
            <a:endParaRPr sz="1200" b="1">
              <a:solidFill>
                <a:schemeClr val="dk1"/>
              </a:solidFill>
              <a:latin typeface="Mulish"/>
              <a:ea typeface="Mulish"/>
              <a:cs typeface="Mulish"/>
              <a:sym typeface="Mulish"/>
            </a:endParaRPr>
          </a:p>
          <a:p>
            <a:pPr marL="457200" lvl="0" indent="-304800" algn="just" rtl="0">
              <a:spcBef>
                <a:spcPts val="0"/>
              </a:spcBef>
              <a:spcAft>
                <a:spcPts val="0"/>
              </a:spcAft>
              <a:buClr>
                <a:schemeClr val="dk1"/>
              </a:buClr>
              <a:buSzPts val="1200"/>
              <a:buFont typeface="Mulish"/>
              <a:buChar char="-"/>
            </a:pPr>
            <a:r>
              <a:rPr lang="en" sz="1200" b="1">
                <a:solidFill>
                  <a:schemeClr val="dk1"/>
                </a:solidFill>
                <a:latin typeface="Mulish"/>
                <a:ea typeface="Mulish"/>
                <a:cs typeface="Mulish"/>
                <a:sym typeface="Mulish"/>
              </a:rPr>
              <a:t>After debugging the model with relatively optimal performance again, it is hoped that in the future, the risk of traffic collisions at road intersections in other low data areas can be predicted</a:t>
            </a:r>
            <a:endParaRPr sz="1200" b="1">
              <a:solidFill>
                <a:schemeClr val="dk1"/>
              </a:solidFill>
              <a:latin typeface="Mulish"/>
              <a:ea typeface="Mulish"/>
              <a:cs typeface="Mulish"/>
              <a:sym typeface="Mulish"/>
            </a:endParaRPr>
          </a:p>
          <a:p>
            <a:pPr marL="0" lvl="0" indent="0" algn="just" rtl="0">
              <a:spcBef>
                <a:spcPts val="0"/>
              </a:spcBef>
              <a:spcAft>
                <a:spcPts val="0"/>
              </a:spcAft>
              <a:buNone/>
            </a:pPr>
            <a:endParaRPr sz="1200" b="1">
              <a:solidFill>
                <a:schemeClr val="dk1"/>
              </a:solidFill>
              <a:latin typeface="Mulish"/>
              <a:ea typeface="Mulish"/>
              <a:cs typeface="Mulish"/>
              <a:sym typeface="Mulish"/>
            </a:endParaRPr>
          </a:p>
          <a:p>
            <a:pPr marL="0" lvl="0" indent="0" algn="just" rtl="0">
              <a:spcBef>
                <a:spcPts val="0"/>
              </a:spcBef>
              <a:spcAft>
                <a:spcPts val="0"/>
              </a:spcAft>
              <a:buNone/>
            </a:pPr>
            <a:endParaRPr sz="1200" b="1">
              <a:solidFill>
                <a:schemeClr val="dk1"/>
              </a:solidFill>
              <a:latin typeface="Mulish"/>
              <a:ea typeface="Mulish"/>
              <a:cs typeface="Mulish"/>
              <a:sym typeface="Mulish"/>
            </a:endParaRPr>
          </a:p>
          <a:p>
            <a:pPr marL="0" lvl="0" indent="0" algn="just" rtl="0">
              <a:spcBef>
                <a:spcPts val="0"/>
              </a:spcBef>
              <a:spcAft>
                <a:spcPts val="0"/>
              </a:spcAft>
              <a:buNone/>
            </a:pPr>
            <a:endParaRPr sz="1200" b="1">
              <a:solidFill>
                <a:schemeClr val="dk1"/>
              </a:solidFill>
              <a:latin typeface="Mulish"/>
              <a:ea typeface="Mulish"/>
              <a:cs typeface="Mulish"/>
              <a:sym typeface="Mulish"/>
            </a:endParaRPr>
          </a:p>
          <a:p>
            <a:pPr marL="0" lvl="0" indent="0" algn="just" rtl="0">
              <a:spcBef>
                <a:spcPts val="0"/>
              </a:spcBef>
              <a:spcAft>
                <a:spcPts val="0"/>
              </a:spcAft>
              <a:buNone/>
            </a:pPr>
            <a:endParaRPr sz="1200" b="1">
              <a:solidFill>
                <a:schemeClr val="dk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26"/>
          <p:cNvSpPr txBox="1">
            <a:spLocks noGrp="1"/>
          </p:cNvSpPr>
          <p:nvPr>
            <p:ph type="subTitle" idx="4294967295"/>
          </p:nvPr>
        </p:nvSpPr>
        <p:spPr>
          <a:xfrm>
            <a:off x="4840300" y="242825"/>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Problem Definition &amp; Research Question</a:t>
            </a:r>
            <a:endParaRPr>
              <a:solidFill>
                <a:schemeClr val="dk1"/>
              </a:solidFill>
            </a:endParaRPr>
          </a:p>
        </p:txBody>
      </p:sp>
      <p:sp>
        <p:nvSpPr>
          <p:cNvPr id="241" name="Google Shape;241;p26"/>
          <p:cNvSpPr txBox="1">
            <a:spLocks noGrp="1"/>
          </p:cNvSpPr>
          <p:nvPr>
            <p:ph type="title" idx="4294967295"/>
          </p:nvPr>
        </p:nvSpPr>
        <p:spPr>
          <a:xfrm>
            <a:off x="884700" y="832875"/>
            <a:ext cx="5238000" cy="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Problem Definition</a:t>
            </a:r>
            <a:endParaRPr sz="1800">
              <a:solidFill>
                <a:schemeClr val="dk1"/>
              </a:solidFill>
            </a:endParaRPr>
          </a:p>
        </p:txBody>
      </p:sp>
      <p:sp>
        <p:nvSpPr>
          <p:cNvPr id="242" name="Google Shape;242;p26"/>
          <p:cNvSpPr txBox="1">
            <a:spLocks noGrp="1"/>
          </p:cNvSpPr>
          <p:nvPr>
            <p:ph type="title" idx="4294967295"/>
          </p:nvPr>
        </p:nvSpPr>
        <p:spPr>
          <a:xfrm>
            <a:off x="884700" y="2664125"/>
            <a:ext cx="5238000" cy="6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Research Question</a:t>
            </a:r>
            <a:endParaRPr sz="1800">
              <a:solidFill>
                <a:schemeClr val="dk1"/>
              </a:solidFill>
            </a:endParaRPr>
          </a:p>
        </p:txBody>
      </p:sp>
      <p:sp>
        <p:nvSpPr>
          <p:cNvPr id="243" name="Google Shape;243;p26"/>
          <p:cNvSpPr txBox="1"/>
          <p:nvPr/>
        </p:nvSpPr>
        <p:spPr>
          <a:xfrm>
            <a:off x="1580550" y="1220250"/>
            <a:ext cx="5982900" cy="1662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solidFill>
                  <a:schemeClr val="dk1"/>
                </a:solidFill>
                <a:latin typeface="Mulish"/>
                <a:ea typeface="Mulish"/>
                <a:cs typeface="Mulish"/>
                <a:sym typeface="Mulish"/>
              </a:rPr>
              <a:t>Traffic collisions are a major concern in urban areas, and can lead to severe injuries or fatalities. Manhattan is known for its high-density road network and heavy traffic, making it important to understand the factors that contribute to traffic collisions in this area. In order to reduce the frequency and severity of collisions, it is necessary to identify the intersections that are most prone to accidents and determine the factors that contribute to their danger.</a:t>
            </a:r>
            <a:endParaRPr sz="1200" b="1">
              <a:solidFill>
                <a:schemeClr val="dk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p:txBody>
      </p:sp>
      <p:sp>
        <p:nvSpPr>
          <p:cNvPr id="244" name="Google Shape;244;p26"/>
          <p:cNvSpPr txBox="1"/>
          <p:nvPr/>
        </p:nvSpPr>
        <p:spPr>
          <a:xfrm>
            <a:off x="1580550" y="3131500"/>
            <a:ext cx="59829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solidFill>
                  <a:schemeClr val="dk1"/>
                </a:solidFill>
                <a:latin typeface="Mulish"/>
                <a:ea typeface="Mulish"/>
                <a:cs typeface="Mulish"/>
                <a:sym typeface="Mulish"/>
              </a:rPr>
              <a:t>What factors contribute to the frequency and severity of traffic collisions at intersections in Manhattan, and how can this information be used to predict the risk of collisions at different locations?</a:t>
            </a:r>
            <a:endParaRPr sz="1200" b="1">
              <a:solidFill>
                <a:schemeClr val="dk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
        <p:cNvGrpSpPr/>
        <p:nvPr/>
      </p:nvGrpSpPr>
      <p:grpSpPr>
        <a:xfrm>
          <a:off x="0" y="0"/>
          <a:ext cx="0" cy="0"/>
          <a:chOff x="0" y="0"/>
          <a:chExt cx="0" cy="0"/>
        </a:xfrm>
      </p:grpSpPr>
      <p:sp>
        <p:nvSpPr>
          <p:cNvPr id="249" name="Google Shape;249;p27"/>
          <p:cNvSpPr txBox="1">
            <a:spLocks noGrp="1"/>
          </p:cNvSpPr>
          <p:nvPr>
            <p:ph type="subTitle" idx="4294967295"/>
          </p:nvPr>
        </p:nvSpPr>
        <p:spPr>
          <a:xfrm>
            <a:off x="4809375" y="232175"/>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Literature Review &amp; Relevant Publications</a:t>
            </a:r>
            <a:endParaRPr>
              <a:solidFill>
                <a:schemeClr val="dk1"/>
              </a:solidFill>
            </a:endParaRPr>
          </a:p>
        </p:txBody>
      </p:sp>
      <p:pic>
        <p:nvPicPr>
          <p:cNvPr id="250" name="Google Shape;250;p27"/>
          <p:cNvPicPr preferRelativeResize="0"/>
          <p:nvPr/>
        </p:nvPicPr>
        <p:blipFill>
          <a:blip r:embed="rId3">
            <a:alphaModFix/>
          </a:blip>
          <a:stretch>
            <a:fillRect/>
          </a:stretch>
        </p:blipFill>
        <p:spPr>
          <a:xfrm>
            <a:off x="1426138" y="1012350"/>
            <a:ext cx="6796525" cy="1229750"/>
          </a:xfrm>
          <a:prstGeom prst="rect">
            <a:avLst/>
          </a:prstGeom>
          <a:noFill/>
          <a:ln>
            <a:noFill/>
          </a:ln>
        </p:spPr>
      </p:pic>
      <p:pic>
        <p:nvPicPr>
          <p:cNvPr id="251" name="Google Shape;251;p27"/>
          <p:cNvPicPr preferRelativeResize="0"/>
          <p:nvPr/>
        </p:nvPicPr>
        <p:blipFill>
          <a:blip r:embed="rId4">
            <a:alphaModFix/>
          </a:blip>
          <a:stretch>
            <a:fillRect/>
          </a:stretch>
        </p:blipFill>
        <p:spPr>
          <a:xfrm>
            <a:off x="1537050" y="2394500"/>
            <a:ext cx="3564703" cy="1736650"/>
          </a:xfrm>
          <a:prstGeom prst="rect">
            <a:avLst/>
          </a:prstGeom>
          <a:noFill/>
          <a:ln>
            <a:noFill/>
          </a:ln>
        </p:spPr>
      </p:pic>
      <p:pic>
        <p:nvPicPr>
          <p:cNvPr id="252" name="Google Shape;252;p27"/>
          <p:cNvPicPr preferRelativeResize="0"/>
          <p:nvPr/>
        </p:nvPicPr>
        <p:blipFill rotWithShape="1">
          <a:blip r:embed="rId4">
            <a:alphaModFix/>
          </a:blip>
          <a:srcRect l="35462" t="58536" r="17906" b="31441"/>
          <a:stretch/>
        </p:blipFill>
        <p:spPr>
          <a:xfrm>
            <a:off x="5502100" y="2919250"/>
            <a:ext cx="3075501" cy="322025"/>
          </a:xfrm>
          <a:prstGeom prst="rect">
            <a:avLst/>
          </a:prstGeom>
          <a:noFill/>
          <a:ln w="9525" cap="flat" cmpd="sng">
            <a:solidFill>
              <a:srgbClr val="191919"/>
            </a:solidFill>
            <a:prstDash val="solid"/>
            <a:round/>
            <a:headEnd type="none" w="sm" len="sm"/>
            <a:tailEnd type="none" w="sm" len="sm"/>
          </a:ln>
        </p:spPr>
      </p:pic>
      <p:sp>
        <p:nvSpPr>
          <p:cNvPr id="253" name="Google Shape;253;p27"/>
          <p:cNvSpPr/>
          <p:nvPr/>
        </p:nvSpPr>
        <p:spPr>
          <a:xfrm>
            <a:off x="2760825" y="3426325"/>
            <a:ext cx="1731900" cy="1218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7"/>
          <p:cNvCxnSpPr>
            <a:stCxn id="253" idx="3"/>
            <a:endCxn id="252" idx="1"/>
          </p:cNvCxnSpPr>
          <p:nvPr/>
        </p:nvCxnSpPr>
        <p:spPr>
          <a:xfrm rot="10800000" flipH="1">
            <a:off x="4492725" y="3080125"/>
            <a:ext cx="1009500" cy="407100"/>
          </a:xfrm>
          <a:prstGeom prst="straightConnector1">
            <a:avLst/>
          </a:prstGeom>
          <a:noFill/>
          <a:ln w="9525" cap="flat" cmpd="sng">
            <a:solidFill>
              <a:srgbClr val="191919"/>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sp>
        <p:nvSpPr>
          <p:cNvPr id="259" name="Google Shape;259;p28"/>
          <p:cNvSpPr txBox="1">
            <a:spLocks noGrp="1"/>
          </p:cNvSpPr>
          <p:nvPr>
            <p:ph type="subTitle" idx="4294967295"/>
          </p:nvPr>
        </p:nvSpPr>
        <p:spPr>
          <a:xfrm>
            <a:off x="4809375" y="232175"/>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Literature Review &amp; Relevant Publications</a:t>
            </a:r>
            <a:endParaRPr>
              <a:solidFill>
                <a:schemeClr val="dk1"/>
              </a:solidFill>
            </a:endParaRPr>
          </a:p>
        </p:txBody>
      </p:sp>
      <p:pic>
        <p:nvPicPr>
          <p:cNvPr id="260" name="Google Shape;260;p28"/>
          <p:cNvPicPr preferRelativeResize="0"/>
          <p:nvPr/>
        </p:nvPicPr>
        <p:blipFill>
          <a:blip r:embed="rId3">
            <a:alphaModFix/>
          </a:blip>
          <a:stretch>
            <a:fillRect/>
          </a:stretch>
        </p:blipFill>
        <p:spPr>
          <a:xfrm>
            <a:off x="862913" y="602575"/>
            <a:ext cx="7418168" cy="4305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29"/>
          <p:cNvSpPr txBox="1">
            <a:spLocks noGrp="1"/>
          </p:cNvSpPr>
          <p:nvPr>
            <p:ph type="subTitle" idx="4294967295"/>
          </p:nvPr>
        </p:nvSpPr>
        <p:spPr>
          <a:xfrm>
            <a:off x="4816125" y="237600"/>
            <a:ext cx="40230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List of Data Sources &amp; Description</a:t>
            </a:r>
            <a:endParaRPr sz="1800">
              <a:solidFill>
                <a:schemeClr val="dk1"/>
              </a:solidFill>
              <a:latin typeface="Oswald"/>
              <a:ea typeface="Oswald"/>
              <a:cs typeface="Oswald"/>
              <a:sym typeface="Oswald"/>
            </a:endParaRPr>
          </a:p>
          <a:p>
            <a:pPr marL="0" lvl="0" indent="0" algn="r" rtl="0">
              <a:spcBef>
                <a:spcPts val="0"/>
              </a:spcBef>
              <a:spcAft>
                <a:spcPts val="0"/>
              </a:spcAft>
              <a:buNone/>
            </a:pPr>
            <a:endParaRPr/>
          </a:p>
        </p:txBody>
      </p:sp>
      <p:sp>
        <p:nvSpPr>
          <p:cNvPr id="266" name="Google Shape;266;p29"/>
          <p:cNvSpPr txBox="1"/>
          <p:nvPr/>
        </p:nvSpPr>
        <p:spPr>
          <a:xfrm>
            <a:off x="1580600" y="2102250"/>
            <a:ext cx="59829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solidFill>
                  <a:schemeClr val="dk1"/>
                </a:solidFill>
                <a:latin typeface="Mulish"/>
                <a:ea typeface="Mulish"/>
                <a:cs typeface="Mulish"/>
                <a:sym typeface="Mulish"/>
              </a:rPr>
              <a:t>The Motor Vehicle Collisions crash table contains details on the crash event. Each row represents a crash event. The Motor Vehicle Collisions data tables contain information from all police reported motor vehicle collisions in NYC.</a:t>
            </a:r>
            <a:endParaRPr sz="1200" b="1">
              <a:solidFill>
                <a:schemeClr val="dk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p:txBody>
      </p:sp>
      <p:pic>
        <p:nvPicPr>
          <p:cNvPr id="267" name="Google Shape;267;p29"/>
          <p:cNvPicPr preferRelativeResize="0"/>
          <p:nvPr/>
        </p:nvPicPr>
        <p:blipFill>
          <a:blip r:embed="rId3">
            <a:alphaModFix/>
          </a:blip>
          <a:stretch>
            <a:fillRect/>
          </a:stretch>
        </p:blipFill>
        <p:spPr>
          <a:xfrm>
            <a:off x="2240138" y="829075"/>
            <a:ext cx="4663726" cy="982888"/>
          </a:xfrm>
          <a:prstGeom prst="rect">
            <a:avLst/>
          </a:prstGeom>
          <a:noFill/>
          <a:ln>
            <a:noFill/>
          </a:ln>
        </p:spPr>
      </p:pic>
      <p:sp>
        <p:nvSpPr>
          <p:cNvPr id="268" name="Google Shape;268;p29"/>
          <p:cNvSpPr txBox="1"/>
          <p:nvPr/>
        </p:nvSpPr>
        <p:spPr>
          <a:xfrm>
            <a:off x="2240150" y="1759375"/>
            <a:ext cx="4663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sz="800"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https://data.cityofnewyork.us/Public-Safety/Motor-Vehicle-Collisions-Crashes/h9gi-nx95</a:t>
            </a:r>
            <a:endParaRPr sz="800">
              <a:solidFill>
                <a:schemeClr val="dk1"/>
              </a:solidFill>
            </a:endParaRPr>
          </a:p>
        </p:txBody>
      </p:sp>
      <p:pic>
        <p:nvPicPr>
          <p:cNvPr id="269" name="Google Shape;269;p29"/>
          <p:cNvPicPr preferRelativeResize="0"/>
          <p:nvPr/>
        </p:nvPicPr>
        <p:blipFill rotWithShape="1">
          <a:blip r:embed="rId5">
            <a:alphaModFix/>
          </a:blip>
          <a:srcRect b="70845"/>
          <a:stretch/>
        </p:blipFill>
        <p:spPr>
          <a:xfrm>
            <a:off x="2240150" y="2910650"/>
            <a:ext cx="4663725" cy="1013141"/>
          </a:xfrm>
          <a:prstGeom prst="rect">
            <a:avLst/>
          </a:prstGeom>
          <a:noFill/>
          <a:ln>
            <a:noFill/>
          </a:ln>
        </p:spPr>
      </p:pic>
      <p:sp>
        <p:nvSpPr>
          <p:cNvPr id="270" name="Google Shape;270;p29"/>
          <p:cNvSpPr txBox="1"/>
          <p:nvPr/>
        </p:nvSpPr>
        <p:spPr>
          <a:xfrm>
            <a:off x="1580600" y="4008250"/>
            <a:ext cx="59829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b="1">
                <a:solidFill>
                  <a:schemeClr val="dk1"/>
                </a:solidFill>
                <a:latin typeface="Mulish"/>
                <a:ea typeface="Mulish"/>
                <a:cs typeface="Mulish"/>
                <a:sym typeface="Mulish"/>
              </a:rPr>
              <a:t>This dataset contains records of crash date, crash time and crash location and further detailed description. We extract number of persons injured and number of persons killed as the most important variable.</a:t>
            </a:r>
            <a:endParaRPr sz="1200" b="1">
              <a:solidFill>
                <a:schemeClr val="dk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a:p>
            <a:pPr marL="0" lvl="0" indent="0" algn="l" rtl="0">
              <a:spcBef>
                <a:spcPts val="0"/>
              </a:spcBef>
              <a:spcAft>
                <a:spcPts val="0"/>
              </a:spcAft>
              <a:buNone/>
            </a:pPr>
            <a:endParaRPr sz="1200" b="1">
              <a:solidFill>
                <a:schemeClr val="lt1"/>
              </a:solidFill>
              <a:latin typeface="Mulish"/>
              <a:ea typeface="Mulish"/>
              <a:cs typeface="Mulish"/>
              <a:sym typeface="Mulis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sp>
        <p:nvSpPr>
          <p:cNvPr id="275" name="Google Shape;275;p30"/>
          <p:cNvSpPr/>
          <p:nvPr/>
        </p:nvSpPr>
        <p:spPr>
          <a:xfrm>
            <a:off x="492225" y="1754355"/>
            <a:ext cx="3513300" cy="3174300"/>
          </a:xfrm>
          <a:prstGeom prst="rect">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txBox="1"/>
          <p:nvPr/>
        </p:nvSpPr>
        <p:spPr>
          <a:xfrm>
            <a:off x="632719" y="4196155"/>
            <a:ext cx="2375925" cy="7509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dirty="0">
                <a:solidFill>
                  <a:schemeClr val="dk1"/>
                </a:solidFill>
              </a:rPr>
              <a:t>C. Land cover image download : 1.Download Land use data for the most recent year（2017） 2. Calculated the proportion of different 50m traffic intersection buffer circles.</a:t>
            </a:r>
            <a:endParaRPr sz="800" dirty="0">
              <a:solidFill>
                <a:schemeClr val="dk1"/>
              </a:solidFill>
            </a:endParaRPr>
          </a:p>
        </p:txBody>
      </p:sp>
      <p:sp>
        <p:nvSpPr>
          <p:cNvPr id="277" name="Google Shape;277;p30"/>
          <p:cNvSpPr txBox="1">
            <a:spLocks noGrp="1"/>
          </p:cNvSpPr>
          <p:nvPr>
            <p:ph type="subTitle" idx="4294967295"/>
          </p:nvPr>
        </p:nvSpPr>
        <p:spPr>
          <a:xfrm>
            <a:off x="5699024" y="263280"/>
            <a:ext cx="33606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dk1"/>
                </a:solidFill>
              </a:rPr>
              <a:t>Methodological Framework</a:t>
            </a:r>
            <a:r>
              <a:rPr lang="en" b="1" dirty="0">
                <a:solidFill>
                  <a:schemeClr val="dk1"/>
                </a:solidFill>
                <a:latin typeface="Mulish"/>
                <a:ea typeface="Mulish"/>
                <a:cs typeface="Mulish"/>
                <a:sym typeface="Mulish"/>
              </a:rPr>
              <a:t> </a:t>
            </a:r>
            <a:endParaRPr sz="1800" dirty="0">
              <a:solidFill>
                <a:schemeClr val="dk1"/>
              </a:solidFill>
              <a:latin typeface="Oswald"/>
              <a:ea typeface="Oswald"/>
              <a:cs typeface="Oswald"/>
              <a:sym typeface="Oswald"/>
            </a:endParaRPr>
          </a:p>
          <a:p>
            <a:pPr marL="0" lvl="0" indent="0" algn="r" rtl="0">
              <a:spcBef>
                <a:spcPts val="0"/>
              </a:spcBef>
              <a:spcAft>
                <a:spcPts val="0"/>
              </a:spcAft>
              <a:buNone/>
            </a:pPr>
            <a:endParaRPr dirty="0"/>
          </a:p>
        </p:txBody>
      </p:sp>
      <p:sp>
        <p:nvSpPr>
          <p:cNvPr id="278" name="Google Shape;278;p30"/>
          <p:cNvSpPr/>
          <p:nvPr/>
        </p:nvSpPr>
        <p:spPr>
          <a:xfrm>
            <a:off x="7005750" y="1699905"/>
            <a:ext cx="1809600" cy="1515300"/>
          </a:xfrm>
          <a:prstGeom prst="rect">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492125" y="248405"/>
            <a:ext cx="3513300" cy="1350300"/>
          </a:xfrm>
          <a:prstGeom prst="rect">
            <a:avLst/>
          </a:prstGeom>
          <a:no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4650650" y="3304980"/>
            <a:ext cx="1734900" cy="1350300"/>
          </a:xfrm>
          <a:prstGeom prst="rect">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Independent variable(X) - </a:t>
            </a:r>
            <a:endParaRPr sz="800"/>
          </a:p>
          <a:p>
            <a:pPr marL="0" lvl="0" indent="0" algn="ctr" rtl="0">
              <a:spcBef>
                <a:spcPts val="0"/>
              </a:spcBef>
              <a:spcAft>
                <a:spcPts val="0"/>
              </a:spcAft>
              <a:buNone/>
            </a:pPr>
            <a:r>
              <a:rPr lang="en" sz="800"/>
              <a:t>Street features &amp; Satellite image </a:t>
            </a:r>
            <a:endParaRPr sz="800"/>
          </a:p>
        </p:txBody>
      </p:sp>
      <p:sp>
        <p:nvSpPr>
          <p:cNvPr id="281" name="Google Shape;281;p30"/>
          <p:cNvSpPr/>
          <p:nvPr/>
        </p:nvSpPr>
        <p:spPr>
          <a:xfrm>
            <a:off x="4650638" y="285593"/>
            <a:ext cx="1734900" cy="1275900"/>
          </a:xfrm>
          <a:prstGeom prst="rect">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Dependent variable(Y) -</a:t>
            </a:r>
            <a:endParaRPr sz="800"/>
          </a:p>
          <a:p>
            <a:pPr marL="0" lvl="0" indent="0" algn="ctr" rtl="0">
              <a:spcBef>
                <a:spcPts val="0"/>
              </a:spcBef>
              <a:spcAft>
                <a:spcPts val="0"/>
              </a:spcAft>
              <a:buNone/>
            </a:pPr>
            <a:r>
              <a:rPr lang="en" sz="800"/>
              <a:t>Traffic collision risk</a:t>
            </a:r>
            <a:endParaRPr sz="800"/>
          </a:p>
        </p:txBody>
      </p:sp>
      <p:sp>
        <p:nvSpPr>
          <p:cNvPr id="282" name="Google Shape;282;p30"/>
          <p:cNvSpPr txBox="1"/>
          <p:nvPr/>
        </p:nvSpPr>
        <p:spPr>
          <a:xfrm>
            <a:off x="492125" y="291755"/>
            <a:ext cx="3538302" cy="13172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dirty="0">
                <a:solidFill>
                  <a:schemeClr val="dk1"/>
                </a:solidFill>
              </a:rPr>
              <a:t>A. According to each 50 meter road intersection, the superimposition amount of the traffic collision data contained inside is counted(2020-2022), and Y1 is obtained</a:t>
            </a:r>
            <a:r>
              <a:rPr lang="en-US" sz="800" dirty="0">
                <a:solidFill>
                  <a:schemeClr val="dk1"/>
                </a:solidFill>
              </a:rPr>
              <a:t>.</a:t>
            </a:r>
            <a:endParaRPr sz="800" dirty="0">
              <a:solidFill>
                <a:schemeClr val="dk1"/>
              </a:solidFill>
            </a:endParaRPr>
          </a:p>
          <a:p>
            <a:pPr marL="0" lvl="0" indent="0" algn="l" rtl="0">
              <a:lnSpc>
                <a:spcPct val="115000"/>
              </a:lnSpc>
              <a:spcBef>
                <a:spcPts val="0"/>
              </a:spcBef>
              <a:spcAft>
                <a:spcPts val="0"/>
              </a:spcAft>
              <a:buNone/>
            </a:pP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B. Count the number of traffic collision points on the street Within 50m of each road intersection, and the Y2 is obtained.</a:t>
            </a:r>
            <a:endParaRPr sz="800" dirty="0">
              <a:solidFill>
                <a:schemeClr val="dk1"/>
              </a:solidFill>
            </a:endParaRPr>
          </a:p>
          <a:p>
            <a:pPr marL="0" lvl="0" indent="0" algn="l" rtl="0">
              <a:lnSpc>
                <a:spcPct val="115000"/>
              </a:lnSpc>
              <a:spcBef>
                <a:spcPts val="0"/>
              </a:spcBef>
              <a:spcAft>
                <a:spcPts val="0"/>
              </a:spcAft>
              <a:buNone/>
            </a:pPr>
            <a:endParaRPr sz="800" dirty="0">
              <a:solidFill>
                <a:schemeClr val="dk1"/>
              </a:solidFill>
            </a:endParaRPr>
          </a:p>
          <a:p>
            <a:pPr marL="0" lvl="0" indent="0" algn="l" rtl="0">
              <a:lnSpc>
                <a:spcPct val="115000"/>
              </a:lnSpc>
              <a:spcBef>
                <a:spcPts val="0"/>
              </a:spcBef>
              <a:spcAft>
                <a:spcPts val="0"/>
              </a:spcAft>
              <a:buNone/>
            </a:pPr>
            <a:r>
              <a:rPr lang="en" sz="800" dirty="0">
                <a:solidFill>
                  <a:schemeClr val="dk1"/>
                </a:solidFill>
              </a:rPr>
              <a:t>C. For the classification of </a:t>
            </a:r>
            <a:r>
              <a:rPr lang="en" sz="800" b="1" dirty="0">
                <a:solidFill>
                  <a:schemeClr val="dk1"/>
                </a:solidFill>
              </a:rPr>
              <a:t>normal vehicle</a:t>
            </a:r>
            <a:r>
              <a:rPr lang="en" sz="800" dirty="0">
                <a:solidFill>
                  <a:schemeClr val="dk1"/>
                </a:solidFill>
              </a:rPr>
              <a:t> and </a:t>
            </a:r>
            <a:r>
              <a:rPr lang="en" sz="800" b="1" dirty="0">
                <a:solidFill>
                  <a:schemeClr val="dk1"/>
                </a:solidFill>
              </a:rPr>
              <a:t>micro mobility released.</a:t>
            </a:r>
            <a:endParaRPr sz="800" b="1" dirty="0">
              <a:solidFill>
                <a:schemeClr val="dk1"/>
              </a:solidFill>
            </a:endParaRPr>
          </a:p>
        </p:txBody>
      </p:sp>
      <p:sp>
        <p:nvSpPr>
          <p:cNvPr id="283" name="Google Shape;283;p30"/>
          <p:cNvSpPr txBox="1"/>
          <p:nvPr/>
        </p:nvSpPr>
        <p:spPr>
          <a:xfrm>
            <a:off x="644800" y="1723955"/>
            <a:ext cx="32952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solidFill>
                  <a:schemeClr val="dk1"/>
                </a:solidFill>
              </a:rPr>
              <a:t>A. Google Street View from API, 50m interval.</a:t>
            </a:r>
            <a:endParaRPr sz="1100">
              <a:solidFill>
                <a:schemeClr val="dk1"/>
              </a:solidFill>
            </a:endParaRPr>
          </a:p>
        </p:txBody>
      </p:sp>
      <p:sp>
        <p:nvSpPr>
          <p:cNvPr id="284" name="Google Shape;284;p30"/>
          <p:cNvSpPr txBox="1"/>
          <p:nvPr/>
        </p:nvSpPr>
        <p:spPr>
          <a:xfrm>
            <a:off x="665375" y="3880530"/>
            <a:ext cx="1631700" cy="30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chemeClr val="dk1"/>
                </a:solidFill>
              </a:rPr>
              <a:t>Mask R-CNN(features number)</a:t>
            </a:r>
            <a:endParaRPr sz="1100">
              <a:solidFill>
                <a:schemeClr val="dk1"/>
              </a:solidFill>
            </a:endParaRPr>
          </a:p>
        </p:txBody>
      </p:sp>
      <p:sp>
        <p:nvSpPr>
          <p:cNvPr id="285" name="Google Shape;285;p30"/>
          <p:cNvSpPr txBox="1"/>
          <p:nvPr/>
        </p:nvSpPr>
        <p:spPr>
          <a:xfrm>
            <a:off x="644800" y="2608055"/>
            <a:ext cx="3360600" cy="59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solidFill>
                  <a:schemeClr val="dk1"/>
                </a:solidFill>
              </a:rPr>
              <a:t>B. Computer Vision Pre-training model to quantify street view features  (Segmentation and Object recognition), and Find the mean of street features in each neighborhood</a:t>
            </a:r>
            <a:endParaRPr sz="800">
              <a:solidFill>
                <a:schemeClr val="dk1"/>
              </a:solidFill>
            </a:endParaRPr>
          </a:p>
        </p:txBody>
      </p:sp>
      <p:sp>
        <p:nvSpPr>
          <p:cNvPr id="286" name="Google Shape;286;p30"/>
          <p:cNvSpPr txBox="1"/>
          <p:nvPr/>
        </p:nvSpPr>
        <p:spPr>
          <a:xfrm>
            <a:off x="2468475" y="3880530"/>
            <a:ext cx="1314900" cy="30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chemeClr val="dk1"/>
                </a:solidFill>
              </a:rPr>
              <a:t>Psp-Net(features ratio)</a:t>
            </a:r>
            <a:endParaRPr sz="1100">
              <a:solidFill>
                <a:schemeClr val="dk1"/>
              </a:solidFill>
            </a:endParaRPr>
          </a:p>
        </p:txBody>
      </p:sp>
      <p:cxnSp>
        <p:nvCxnSpPr>
          <p:cNvPr id="287" name="Google Shape;287;p30"/>
          <p:cNvCxnSpPr/>
          <p:nvPr/>
        </p:nvCxnSpPr>
        <p:spPr>
          <a:xfrm>
            <a:off x="4070788" y="941255"/>
            <a:ext cx="514500" cy="0"/>
          </a:xfrm>
          <a:prstGeom prst="straightConnector1">
            <a:avLst/>
          </a:prstGeom>
          <a:noFill/>
          <a:ln w="9525" cap="flat" cmpd="sng">
            <a:solidFill>
              <a:schemeClr val="dk1"/>
            </a:solidFill>
            <a:prstDash val="dash"/>
            <a:round/>
            <a:headEnd type="none" w="med" len="med"/>
            <a:tailEnd type="triangle" w="med" len="med"/>
          </a:ln>
        </p:spPr>
      </p:cxnSp>
      <p:pic>
        <p:nvPicPr>
          <p:cNvPr id="288" name="Google Shape;288;p30"/>
          <p:cNvPicPr preferRelativeResize="0"/>
          <p:nvPr/>
        </p:nvPicPr>
        <p:blipFill>
          <a:blip r:embed="rId3">
            <a:alphaModFix/>
          </a:blip>
          <a:stretch>
            <a:fillRect/>
          </a:stretch>
        </p:blipFill>
        <p:spPr>
          <a:xfrm>
            <a:off x="853850" y="3225180"/>
            <a:ext cx="1108830" cy="705800"/>
          </a:xfrm>
          <a:prstGeom prst="rect">
            <a:avLst/>
          </a:prstGeom>
          <a:noFill/>
          <a:ln>
            <a:noFill/>
          </a:ln>
        </p:spPr>
      </p:pic>
      <p:pic>
        <p:nvPicPr>
          <p:cNvPr id="289" name="Google Shape;289;p30"/>
          <p:cNvPicPr preferRelativeResize="0"/>
          <p:nvPr/>
        </p:nvPicPr>
        <p:blipFill>
          <a:blip r:embed="rId4">
            <a:alphaModFix/>
          </a:blip>
          <a:stretch>
            <a:fillRect/>
          </a:stretch>
        </p:blipFill>
        <p:spPr>
          <a:xfrm>
            <a:off x="2385125" y="3164704"/>
            <a:ext cx="1270600" cy="826750"/>
          </a:xfrm>
          <a:prstGeom prst="rect">
            <a:avLst/>
          </a:prstGeom>
          <a:noFill/>
          <a:ln>
            <a:noFill/>
          </a:ln>
        </p:spPr>
      </p:pic>
      <p:pic>
        <p:nvPicPr>
          <p:cNvPr id="290" name="Google Shape;290;p30"/>
          <p:cNvPicPr preferRelativeResize="0"/>
          <p:nvPr/>
        </p:nvPicPr>
        <p:blipFill>
          <a:blip r:embed="rId5">
            <a:alphaModFix/>
          </a:blip>
          <a:stretch>
            <a:fillRect/>
          </a:stretch>
        </p:blipFill>
        <p:spPr>
          <a:xfrm>
            <a:off x="1188149" y="2031755"/>
            <a:ext cx="777298" cy="549574"/>
          </a:xfrm>
          <a:prstGeom prst="rect">
            <a:avLst/>
          </a:prstGeom>
          <a:noFill/>
          <a:ln>
            <a:noFill/>
          </a:ln>
        </p:spPr>
      </p:pic>
      <p:pic>
        <p:nvPicPr>
          <p:cNvPr id="291" name="Google Shape;291;p30"/>
          <p:cNvPicPr preferRelativeResize="0"/>
          <p:nvPr/>
        </p:nvPicPr>
        <p:blipFill>
          <a:blip r:embed="rId6">
            <a:alphaModFix/>
          </a:blip>
          <a:stretch>
            <a:fillRect/>
          </a:stretch>
        </p:blipFill>
        <p:spPr>
          <a:xfrm>
            <a:off x="2134928" y="2031755"/>
            <a:ext cx="777298" cy="549578"/>
          </a:xfrm>
          <a:prstGeom prst="rect">
            <a:avLst/>
          </a:prstGeom>
          <a:noFill/>
          <a:ln>
            <a:noFill/>
          </a:ln>
        </p:spPr>
      </p:pic>
      <p:sp>
        <p:nvSpPr>
          <p:cNvPr id="292" name="Google Shape;292;p30"/>
          <p:cNvSpPr txBox="1"/>
          <p:nvPr/>
        </p:nvSpPr>
        <p:spPr>
          <a:xfrm>
            <a:off x="2974275" y="2127905"/>
            <a:ext cx="1314900" cy="30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chemeClr val="dk1"/>
                </a:solidFill>
              </a:rPr>
              <a:t>QGIS get points</a:t>
            </a:r>
            <a:endParaRPr sz="1100">
              <a:solidFill>
                <a:schemeClr val="dk1"/>
              </a:solidFill>
            </a:endParaRPr>
          </a:p>
        </p:txBody>
      </p:sp>
      <p:sp>
        <p:nvSpPr>
          <p:cNvPr id="293" name="Google Shape;293;p30"/>
          <p:cNvSpPr/>
          <p:nvPr/>
        </p:nvSpPr>
        <p:spPr>
          <a:xfrm>
            <a:off x="4650638" y="2119430"/>
            <a:ext cx="1734900" cy="627600"/>
          </a:xfrm>
          <a:prstGeom prst="rect">
            <a:avLst/>
          </a:prstGeom>
          <a:solidFill>
            <a:srgbClr val="E0E0E0"/>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Machine learning prediction</a:t>
            </a:r>
            <a:endParaRPr sz="800"/>
          </a:p>
        </p:txBody>
      </p:sp>
      <p:cxnSp>
        <p:nvCxnSpPr>
          <p:cNvPr id="294" name="Google Shape;294;p30"/>
          <p:cNvCxnSpPr>
            <a:stCxn id="281" idx="2"/>
            <a:endCxn id="293" idx="0"/>
          </p:cNvCxnSpPr>
          <p:nvPr/>
        </p:nvCxnSpPr>
        <p:spPr>
          <a:xfrm>
            <a:off x="5518088" y="1561493"/>
            <a:ext cx="0" cy="558000"/>
          </a:xfrm>
          <a:prstGeom prst="straightConnector1">
            <a:avLst/>
          </a:prstGeom>
          <a:noFill/>
          <a:ln w="9525" cap="flat" cmpd="sng">
            <a:solidFill>
              <a:schemeClr val="dk1"/>
            </a:solidFill>
            <a:prstDash val="solid"/>
            <a:round/>
            <a:headEnd type="none" w="med" len="med"/>
            <a:tailEnd type="triangle" w="med" len="med"/>
          </a:ln>
        </p:spPr>
      </p:cxnSp>
      <p:cxnSp>
        <p:nvCxnSpPr>
          <p:cNvPr id="295" name="Google Shape;295;p30"/>
          <p:cNvCxnSpPr>
            <a:stCxn id="280" idx="0"/>
            <a:endCxn id="293" idx="2"/>
          </p:cNvCxnSpPr>
          <p:nvPr/>
        </p:nvCxnSpPr>
        <p:spPr>
          <a:xfrm rot="10800000">
            <a:off x="5518100" y="2746980"/>
            <a:ext cx="0" cy="558000"/>
          </a:xfrm>
          <a:prstGeom prst="straightConnector1">
            <a:avLst/>
          </a:prstGeom>
          <a:noFill/>
          <a:ln w="9525" cap="flat" cmpd="sng">
            <a:solidFill>
              <a:schemeClr val="dk1"/>
            </a:solidFill>
            <a:prstDash val="solid"/>
            <a:round/>
            <a:headEnd type="none" w="med" len="med"/>
            <a:tailEnd type="triangle" w="med" len="med"/>
          </a:ln>
        </p:spPr>
      </p:cxnSp>
      <p:sp>
        <p:nvSpPr>
          <p:cNvPr id="296" name="Google Shape;296;p30"/>
          <p:cNvSpPr txBox="1"/>
          <p:nvPr/>
        </p:nvSpPr>
        <p:spPr>
          <a:xfrm>
            <a:off x="7096200" y="1786845"/>
            <a:ext cx="2029500" cy="154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dirty="0">
                <a:solidFill>
                  <a:schemeClr val="dk1"/>
                </a:solidFill>
              </a:rPr>
              <a:t>Supervised regression(test the MAE,MSE,R2)</a:t>
            </a:r>
            <a:endParaRPr sz="800" dirty="0">
              <a:solidFill>
                <a:schemeClr val="dk1"/>
              </a:solidFill>
            </a:endParaRPr>
          </a:p>
          <a:p>
            <a:pPr marL="457200" lvl="0" indent="-279400" algn="l" rtl="0">
              <a:lnSpc>
                <a:spcPct val="115000"/>
              </a:lnSpc>
              <a:spcBef>
                <a:spcPts val="0"/>
              </a:spcBef>
              <a:spcAft>
                <a:spcPts val="0"/>
              </a:spcAft>
              <a:buClr>
                <a:schemeClr val="dk1"/>
              </a:buClr>
              <a:buSzPts val="800"/>
              <a:buAutoNum type="alphaUcPeriod"/>
            </a:pPr>
            <a:r>
              <a:rPr lang="en" sz="800" dirty="0">
                <a:solidFill>
                  <a:schemeClr val="dk1"/>
                </a:solidFill>
              </a:rPr>
              <a:t>LGBM</a:t>
            </a:r>
            <a:endParaRPr sz="800" dirty="0">
              <a:solidFill>
                <a:schemeClr val="dk1"/>
              </a:solidFill>
            </a:endParaRPr>
          </a:p>
          <a:p>
            <a:pPr marL="457200" lvl="0" indent="-279400" algn="l" rtl="0">
              <a:lnSpc>
                <a:spcPct val="115000"/>
              </a:lnSpc>
              <a:spcBef>
                <a:spcPts val="0"/>
              </a:spcBef>
              <a:spcAft>
                <a:spcPts val="0"/>
              </a:spcAft>
              <a:buClr>
                <a:schemeClr val="dk1"/>
              </a:buClr>
              <a:buSzPts val="800"/>
              <a:buAutoNum type="alphaUcPeriod"/>
            </a:pPr>
            <a:r>
              <a:rPr lang="en" sz="800" dirty="0">
                <a:solidFill>
                  <a:schemeClr val="dk1"/>
                </a:solidFill>
              </a:rPr>
              <a:t>SVM</a:t>
            </a:r>
            <a:endParaRPr sz="800" dirty="0">
              <a:solidFill>
                <a:schemeClr val="dk1"/>
              </a:solidFill>
            </a:endParaRPr>
          </a:p>
          <a:p>
            <a:pPr marL="457200" lvl="0" indent="-279400" algn="l" rtl="0">
              <a:lnSpc>
                <a:spcPct val="115000"/>
              </a:lnSpc>
              <a:spcBef>
                <a:spcPts val="0"/>
              </a:spcBef>
              <a:spcAft>
                <a:spcPts val="0"/>
              </a:spcAft>
              <a:buClr>
                <a:schemeClr val="dk1"/>
              </a:buClr>
              <a:buSzPts val="800"/>
              <a:buAutoNum type="alphaUcPeriod"/>
            </a:pPr>
            <a:r>
              <a:rPr lang="en" sz="800" dirty="0">
                <a:solidFill>
                  <a:schemeClr val="dk1"/>
                </a:solidFill>
              </a:rPr>
              <a:t>Random forest(RF)</a:t>
            </a:r>
            <a:endParaRPr sz="800" dirty="0">
              <a:solidFill>
                <a:schemeClr val="dk1"/>
              </a:solidFill>
            </a:endParaRPr>
          </a:p>
          <a:p>
            <a:pPr marL="457200" lvl="0" indent="-279400" algn="l" rtl="0">
              <a:lnSpc>
                <a:spcPct val="115000"/>
              </a:lnSpc>
              <a:spcBef>
                <a:spcPts val="0"/>
              </a:spcBef>
              <a:spcAft>
                <a:spcPts val="0"/>
              </a:spcAft>
              <a:buClr>
                <a:schemeClr val="dk1"/>
              </a:buClr>
              <a:buSzPts val="800"/>
              <a:buAutoNum type="alphaUcPeriod"/>
            </a:pPr>
            <a:r>
              <a:rPr lang="en" sz="800" dirty="0">
                <a:solidFill>
                  <a:schemeClr val="dk1"/>
                </a:solidFill>
              </a:rPr>
              <a:t>KNN</a:t>
            </a:r>
            <a:endParaRPr sz="800" dirty="0">
              <a:solidFill>
                <a:schemeClr val="dk1"/>
              </a:solidFill>
            </a:endParaRPr>
          </a:p>
          <a:p>
            <a:pPr marL="457200" lvl="0" indent="-279400" algn="l" rtl="0">
              <a:spcBef>
                <a:spcPts val="0"/>
              </a:spcBef>
              <a:spcAft>
                <a:spcPts val="0"/>
              </a:spcAft>
              <a:buClr>
                <a:schemeClr val="dk1"/>
              </a:buClr>
              <a:buSzPts val="800"/>
              <a:buAutoNum type="alphaUcPeriod"/>
            </a:pPr>
            <a:r>
              <a:rPr lang="en" sz="800" dirty="0">
                <a:solidFill>
                  <a:schemeClr val="dk1"/>
                </a:solidFill>
                <a:latin typeface="Mulish"/>
                <a:ea typeface="Mulish"/>
                <a:cs typeface="Mulish"/>
                <a:sym typeface="Mulish"/>
              </a:rPr>
              <a:t>Boosting</a:t>
            </a:r>
            <a:endParaRPr sz="800" dirty="0">
              <a:solidFill>
                <a:schemeClr val="dk1"/>
              </a:solidFill>
              <a:latin typeface="Mulish"/>
              <a:ea typeface="Mulish"/>
              <a:cs typeface="Mulish"/>
              <a:sym typeface="Mulish"/>
            </a:endParaRPr>
          </a:p>
          <a:p>
            <a:pPr marL="457200" lvl="0" indent="-279400" algn="l" rtl="0">
              <a:spcBef>
                <a:spcPts val="0"/>
              </a:spcBef>
              <a:spcAft>
                <a:spcPts val="0"/>
              </a:spcAft>
              <a:buClr>
                <a:schemeClr val="dk1"/>
              </a:buClr>
              <a:buSzPts val="800"/>
              <a:buFont typeface="Mulish"/>
              <a:buAutoNum type="alphaUcPeriod"/>
            </a:pPr>
            <a:r>
              <a:rPr lang="en" sz="800" dirty="0">
                <a:solidFill>
                  <a:schemeClr val="dk1"/>
                </a:solidFill>
                <a:latin typeface="Mulish"/>
                <a:ea typeface="Mulish"/>
                <a:cs typeface="Mulish"/>
                <a:sym typeface="Mulish"/>
              </a:rPr>
              <a:t>Decision Tree</a:t>
            </a:r>
            <a:endParaRPr sz="800" dirty="0">
              <a:solidFill>
                <a:schemeClr val="dk1"/>
              </a:solidFill>
              <a:latin typeface="Mulish"/>
              <a:ea typeface="Mulish"/>
              <a:cs typeface="Mulish"/>
              <a:sym typeface="Mulish"/>
            </a:endParaRPr>
          </a:p>
          <a:p>
            <a:pPr marL="0" lvl="0" indent="0" algn="l" rtl="0">
              <a:lnSpc>
                <a:spcPct val="115000"/>
              </a:lnSpc>
              <a:spcBef>
                <a:spcPts val="0"/>
              </a:spcBef>
              <a:spcAft>
                <a:spcPts val="0"/>
              </a:spcAft>
              <a:buNone/>
            </a:pPr>
            <a:endParaRPr sz="800" dirty="0">
              <a:solidFill>
                <a:schemeClr val="dk1"/>
              </a:solidFill>
            </a:endParaRPr>
          </a:p>
          <a:p>
            <a:pPr marL="0" lvl="0" indent="0" algn="l" rtl="0">
              <a:lnSpc>
                <a:spcPct val="115000"/>
              </a:lnSpc>
              <a:spcBef>
                <a:spcPts val="0"/>
              </a:spcBef>
              <a:spcAft>
                <a:spcPts val="0"/>
              </a:spcAft>
              <a:buNone/>
            </a:pPr>
            <a:endParaRPr sz="800" dirty="0">
              <a:solidFill>
                <a:schemeClr val="dk1"/>
              </a:solidFill>
            </a:endParaRPr>
          </a:p>
        </p:txBody>
      </p:sp>
      <p:cxnSp>
        <p:nvCxnSpPr>
          <p:cNvPr id="297" name="Google Shape;297;p30"/>
          <p:cNvCxnSpPr/>
          <p:nvPr/>
        </p:nvCxnSpPr>
        <p:spPr>
          <a:xfrm>
            <a:off x="4070838" y="4029280"/>
            <a:ext cx="514500" cy="0"/>
          </a:xfrm>
          <a:prstGeom prst="straightConnector1">
            <a:avLst/>
          </a:prstGeom>
          <a:noFill/>
          <a:ln w="9525" cap="flat" cmpd="sng">
            <a:solidFill>
              <a:schemeClr val="dk1"/>
            </a:solidFill>
            <a:prstDash val="dash"/>
            <a:round/>
            <a:headEnd type="none" w="med" len="med"/>
            <a:tailEnd type="triangle" w="med" len="med"/>
          </a:ln>
        </p:spPr>
      </p:cxnSp>
      <p:cxnSp>
        <p:nvCxnSpPr>
          <p:cNvPr id="298" name="Google Shape;298;p30"/>
          <p:cNvCxnSpPr/>
          <p:nvPr/>
        </p:nvCxnSpPr>
        <p:spPr>
          <a:xfrm rot="10800000">
            <a:off x="6469675" y="2459280"/>
            <a:ext cx="499200" cy="0"/>
          </a:xfrm>
          <a:prstGeom prst="straightConnector1">
            <a:avLst/>
          </a:prstGeom>
          <a:noFill/>
          <a:ln w="9525" cap="flat" cmpd="sng">
            <a:solidFill>
              <a:schemeClr val="dk1"/>
            </a:solidFill>
            <a:prstDash val="dash"/>
            <a:round/>
            <a:headEnd type="none" w="med" len="med"/>
            <a:tailEnd type="triangle" w="med" len="med"/>
          </a:ln>
        </p:spPr>
      </p:cxnSp>
      <p:pic>
        <p:nvPicPr>
          <p:cNvPr id="299" name="Google Shape;299;p30"/>
          <p:cNvPicPr preferRelativeResize="0"/>
          <p:nvPr/>
        </p:nvPicPr>
        <p:blipFill rotWithShape="1">
          <a:blip r:embed="rId7">
            <a:alphaModFix/>
          </a:blip>
          <a:srcRect l="3131" t="15667" r="3384" b="10148"/>
          <a:stretch/>
        </p:blipFill>
        <p:spPr>
          <a:xfrm>
            <a:off x="3008644" y="4264412"/>
            <a:ext cx="742075" cy="5181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03"/>
        <p:cNvGrpSpPr/>
        <p:nvPr/>
      </p:nvGrpSpPr>
      <p:grpSpPr>
        <a:xfrm>
          <a:off x="0" y="0"/>
          <a:ext cx="0" cy="0"/>
          <a:chOff x="0" y="0"/>
          <a:chExt cx="0" cy="0"/>
        </a:xfrm>
      </p:grpSpPr>
      <p:sp>
        <p:nvSpPr>
          <p:cNvPr id="304" name="Google Shape;304;p31"/>
          <p:cNvSpPr txBox="1">
            <a:spLocks noGrp="1"/>
          </p:cNvSpPr>
          <p:nvPr>
            <p:ph type="subTitle" idx="4294967295"/>
          </p:nvPr>
        </p:nvSpPr>
        <p:spPr>
          <a:xfrm>
            <a:off x="4605025" y="32350"/>
            <a:ext cx="4313100" cy="30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Buffer Zone Analytical Visualization</a:t>
            </a:r>
            <a:endParaRPr>
              <a:solidFill>
                <a:schemeClr val="dk1"/>
              </a:solidFill>
            </a:endParaRPr>
          </a:p>
        </p:txBody>
      </p:sp>
      <p:pic>
        <p:nvPicPr>
          <p:cNvPr id="305" name="Google Shape;305;p31"/>
          <p:cNvPicPr preferRelativeResize="0"/>
          <p:nvPr/>
        </p:nvPicPr>
        <p:blipFill rotWithShape="1">
          <a:blip r:embed="rId3">
            <a:alphaModFix/>
          </a:blip>
          <a:srcRect l="10700" r="13679"/>
          <a:stretch/>
        </p:blipFill>
        <p:spPr>
          <a:xfrm>
            <a:off x="201225" y="410325"/>
            <a:ext cx="5216348" cy="4493276"/>
          </a:xfrm>
          <a:prstGeom prst="rect">
            <a:avLst/>
          </a:prstGeom>
          <a:noFill/>
          <a:ln>
            <a:noFill/>
          </a:ln>
        </p:spPr>
      </p:pic>
      <p:cxnSp>
        <p:nvCxnSpPr>
          <p:cNvPr id="306" name="Google Shape;306;p31"/>
          <p:cNvCxnSpPr/>
          <p:nvPr/>
        </p:nvCxnSpPr>
        <p:spPr>
          <a:xfrm>
            <a:off x="4337425" y="2610125"/>
            <a:ext cx="2283900" cy="0"/>
          </a:xfrm>
          <a:prstGeom prst="straightConnector1">
            <a:avLst/>
          </a:prstGeom>
          <a:noFill/>
          <a:ln w="9525" cap="flat" cmpd="sng">
            <a:solidFill>
              <a:schemeClr val="dk1"/>
            </a:solidFill>
            <a:prstDash val="dash"/>
            <a:round/>
            <a:headEnd type="none" w="med" len="med"/>
            <a:tailEnd type="triangle" w="med" len="med"/>
          </a:ln>
        </p:spPr>
      </p:cxnSp>
      <p:sp>
        <p:nvSpPr>
          <p:cNvPr id="307" name="Google Shape;307;p31"/>
          <p:cNvSpPr/>
          <p:nvPr/>
        </p:nvSpPr>
        <p:spPr>
          <a:xfrm>
            <a:off x="6621325" y="1669775"/>
            <a:ext cx="1880700" cy="1880700"/>
          </a:xfrm>
          <a:prstGeom prst="ellipse">
            <a:avLst/>
          </a:prstGeom>
          <a:solidFill>
            <a:srgbClr val="3953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i="1"/>
          </a:p>
        </p:txBody>
      </p:sp>
      <p:cxnSp>
        <p:nvCxnSpPr>
          <p:cNvPr id="308" name="Google Shape;308;p31"/>
          <p:cNvCxnSpPr/>
          <p:nvPr/>
        </p:nvCxnSpPr>
        <p:spPr>
          <a:xfrm>
            <a:off x="7548800" y="2610125"/>
            <a:ext cx="847800" cy="431700"/>
          </a:xfrm>
          <a:prstGeom prst="straightConnector1">
            <a:avLst/>
          </a:prstGeom>
          <a:noFill/>
          <a:ln w="9525" cap="flat" cmpd="sng">
            <a:solidFill>
              <a:schemeClr val="dk1"/>
            </a:solidFill>
            <a:prstDash val="solid"/>
            <a:round/>
            <a:headEnd type="none" w="med" len="med"/>
            <a:tailEnd type="none" w="med" len="med"/>
          </a:ln>
        </p:spPr>
      </p:cxnSp>
      <p:sp>
        <p:nvSpPr>
          <p:cNvPr id="309" name="Google Shape;309;p31"/>
          <p:cNvSpPr txBox="1"/>
          <p:nvPr/>
        </p:nvSpPr>
        <p:spPr>
          <a:xfrm rot="1567173">
            <a:off x="6224061" y="2531534"/>
            <a:ext cx="3813327" cy="36923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25m</a:t>
            </a:r>
            <a:endParaRPr sz="1200" b="1">
              <a:solidFill>
                <a:schemeClr val="dk1"/>
              </a:solidFill>
              <a:latin typeface="Mulish"/>
              <a:ea typeface="Mulish"/>
              <a:cs typeface="Mulish"/>
              <a:sym typeface="Mulish"/>
            </a:endParaRPr>
          </a:p>
        </p:txBody>
      </p:sp>
      <p:sp>
        <p:nvSpPr>
          <p:cNvPr id="310" name="Google Shape;310;p31"/>
          <p:cNvSpPr/>
          <p:nvPr/>
        </p:nvSpPr>
        <p:spPr>
          <a:xfrm>
            <a:off x="7499275" y="2547713"/>
            <a:ext cx="124800" cy="1248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txBox="1"/>
          <p:nvPr/>
        </p:nvSpPr>
        <p:spPr>
          <a:xfrm rot="-541">
            <a:off x="5655036" y="2178135"/>
            <a:ext cx="38133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b="1">
                <a:solidFill>
                  <a:schemeClr val="dk1"/>
                </a:solidFill>
                <a:latin typeface="Mulish"/>
                <a:ea typeface="Mulish"/>
                <a:cs typeface="Mulish"/>
                <a:sym typeface="Mulish"/>
              </a:rPr>
              <a:t>Road intersections</a:t>
            </a:r>
            <a:endParaRPr sz="1200" b="1">
              <a:solidFill>
                <a:schemeClr val="dk1"/>
              </a:solidFill>
              <a:latin typeface="Mulish"/>
              <a:ea typeface="Mulish"/>
              <a:cs typeface="Mulish"/>
              <a:sym typeface="Mulish"/>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15"/>
        <p:cNvGrpSpPr/>
        <p:nvPr/>
      </p:nvGrpSpPr>
      <p:grpSpPr>
        <a:xfrm>
          <a:off x="0" y="0"/>
          <a:ext cx="0" cy="0"/>
          <a:chOff x="0" y="0"/>
          <a:chExt cx="0" cy="0"/>
        </a:xfrm>
      </p:grpSpPr>
      <p:sp>
        <p:nvSpPr>
          <p:cNvPr id="316" name="Google Shape;316;p32"/>
          <p:cNvSpPr txBox="1">
            <a:spLocks noGrp="1"/>
          </p:cNvSpPr>
          <p:nvPr>
            <p:ph type="subTitle" idx="4294967295"/>
          </p:nvPr>
        </p:nvSpPr>
        <p:spPr>
          <a:xfrm>
            <a:off x="2174650" y="32350"/>
            <a:ext cx="4313100" cy="3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Buffer Zone Analytical Visualization</a:t>
            </a:r>
            <a:endParaRPr dirty="0">
              <a:solidFill>
                <a:schemeClr val="dk1"/>
              </a:solidFill>
            </a:endParaRPr>
          </a:p>
        </p:txBody>
      </p:sp>
      <p:pic>
        <p:nvPicPr>
          <p:cNvPr id="317" name="Google Shape;317;p32"/>
          <p:cNvPicPr preferRelativeResize="0"/>
          <p:nvPr/>
        </p:nvPicPr>
        <p:blipFill>
          <a:blip r:embed="rId3">
            <a:alphaModFix/>
          </a:blip>
          <a:stretch>
            <a:fillRect/>
          </a:stretch>
        </p:blipFill>
        <p:spPr>
          <a:xfrm rot="-5400000">
            <a:off x="1758166" y="2620277"/>
            <a:ext cx="4317875" cy="99000"/>
          </a:xfrm>
          <a:prstGeom prst="rect">
            <a:avLst/>
          </a:prstGeom>
          <a:noFill/>
          <a:ln>
            <a:noFill/>
          </a:ln>
        </p:spPr>
      </p:pic>
      <p:pic>
        <p:nvPicPr>
          <p:cNvPr id="318" name="Google Shape;318;p32"/>
          <p:cNvPicPr preferRelativeResize="0"/>
          <p:nvPr/>
        </p:nvPicPr>
        <p:blipFill rotWithShape="1">
          <a:blip r:embed="rId4">
            <a:alphaModFix/>
          </a:blip>
          <a:srcRect l="24248" r="31743" b="2210"/>
          <a:stretch/>
        </p:blipFill>
        <p:spPr>
          <a:xfrm>
            <a:off x="790309" y="492399"/>
            <a:ext cx="2996777" cy="4337524"/>
          </a:xfrm>
          <a:prstGeom prst="rect">
            <a:avLst/>
          </a:prstGeom>
          <a:noFill/>
          <a:ln>
            <a:noFill/>
          </a:ln>
        </p:spPr>
      </p:pic>
      <p:pic>
        <p:nvPicPr>
          <p:cNvPr id="319" name="Google Shape;319;p32"/>
          <p:cNvPicPr preferRelativeResize="0"/>
          <p:nvPr/>
        </p:nvPicPr>
        <p:blipFill>
          <a:blip r:embed="rId5">
            <a:alphaModFix/>
          </a:blip>
          <a:stretch>
            <a:fillRect/>
          </a:stretch>
        </p:blipFill>
        <p:spPr>
          <a:xfrm rot="-5400000">
            <a:off x="5981900" y="2620153"/>
            <a:ext cx="4338300" cy="88650"/>
          </a:xfrm>
          <a:prstGeom prst="rect">
            <a:avLst/>
          </a:prstGeom>
          <a:noFill/>
          <a:ln>
            <a:noFill/>
          </a:ln>
        </p:spPr>
      </p:pic>
      <p:pic>
        <p:nvPicPr>
          <p:cNvPr id="320" name="Google Shape;320;p32"/>
          <p:cNvPicPr preferRelativeResize="0"/>
          <p:nvPr/>
        </p:nvPicPr>
        <p:blipFill rotWithShape="1">
          <a:blip r:embed="rId6">
            <a:alphaModFix/>
          </a:blip>
          <a:srcRect l="23551" r="31337" b="2210"/>
          <a:stretch/>
        </p:blipFill>
        <p:spPr>
          <a:xfrm>
            <a:off x="5035125" y="491191"/>
            <a:ext cx="3071601" cy="4337524"/>
          </a:xfrm>
          <a:prstGeom prst="rect">
            <a:avLst/>
          </a:prstGeom>
          <a:noFill/>
          <a:ln>
            <a:noFill/>
          </a:ln>
        </p:spPr>
      </p:pic>
      <p:sp>
        <p:nvSpPr>
          <p:cNvPr id="321" name="Google Shape;321;p32"/>
          <p:cNvSpPr txBox="1"/>
          <p:nvPr/>
        </p:nvSpPr>
        <p:spPr>
          <a:xfrm>
            <a:off x="3930335" y="4565975"/>
            <a:ext cx="5079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dirty="0">
                <a:solidFill>
                  <a:schemeClr val="dk1"/>
                </a:solidFill>
              </a:rPr>
              <a:t>0</a:t>
            </a:r>
            <a:endParaRPr sz="800" dirty="0">
              <a:solidFill>
                <a:schemeClr val="dk1"/>
              </a:solidFill>
            </a:endParaRPr>
          </a:p>
        </p:txBody>
      </p:sp>
      <p:sp>
        <p:nvSpPr>
          <p:cNvPr id="322" name="Google Shape;322;p32"/>
          <p:cNvSpPr txBox="1"/>
          <p:nvPr/>
        </p:nvSpPr>
        <p:spPr>
          <a:xfrm>
            <a:off x="3924885" y="419849"/>
            <a:ext cx="5079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solidFill>
                  <a:schemeClr val="dk1"/>
                </a:solidFill>
              </a:rPr>
              <a:t>33</a:t>
            </a:r>
            <a:endParaRPr sz="800">
              <a:solidFill>
                <a:schemeClr val="dk1"/>
              </a:solidFill>
            </a:endParaRPr>
          </a:p>
        </p:txBody>
      </p:sp>
      <p:sp>
        <p:nvSpPr>
          <p:cNvPr id="323" name="Google Shape;323;p32"/>
          <p:cNvSpPr txBox="1"/>
          <p:nvPr/>
        </p:nvSpPr>
        <p:spPr>
          <a:xfrm>
            <a:off x="8195375" y="423166"/>
            <a:ext cx="5079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solidFill>
                  <a:schemeClr val="dk1"/>
                </a:solidFill>
              </a:rPr>
              <a:t>12</a:t>
            </a:r>
            <a:endParaRPr sz="800">
              <a:solidFill>
                <a:schemeClr val="dk1"/>
              </a:solidFill>
            </a:endParaRPr>
          </a:p>
        </p:txBody>
      </p:sp>
      <p:sp>
        <p:nvSpPr>
          <p:cNvPr id="324" name="Google Shape;324;p32"/>
          <p:cNvSpPr txBox="1"/>
          <p:nvPr/>
        </p:nvSpPr>
        <p:spPr>
          <a:xfrm>
            <a:off x="8195375" y="4587566"/>
            <a:ext cx="5079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solidFill>
                  <a:schemeClr val="dk1"/>
                </a:solidFill>
              </a:rPr>
              <a:t>0</a:t>
            </a:r>
            <a:endParaRPr sz="800">
              <a:solidFill>
                <a:schemeClr val="dk1"/>
              </a:solidFill>
            </a:endParaRPr>
          </a:p>
        </p:txBody>
      </p:sp>
      <p:sp>
        <p:nvSpPr>
          <p:cNvPr id="325" name="Google Shape;325;p32"/>
          <p:cNvSpPr txBox="1"/>
          <p:nvPr/>
        </p:nvSpPr>
        <p:spPr>
          <a:xfrm>
            <a:off x="382009" y="4741466"/>
            <a:ext cx="38133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dirty="0">
                <a:solidFill>
                  <a:schemeClr val="dk1"/>
                </a:solidFill>
                <a:latin typeface="Mulish"/>
                <a:ea typeface="Mulish"/>
                <a:cs typeface="Mulish"/>
                <a:sym typeface="Mulish"/>
              </a:rPr>
              <a:t>The number of traffic collisions in the buffer</a:t>
            </a:r>
            <a:endParaRPr sz="1000" dirty="0">
              <a:solidFill>
                <a:schemeClr val="dk1"/>
              </a:solidFill>
              <a:latin typeface="Mulish"/>
              <a:ea typeface="Mulish"/>
              <a:cs typeface="Mulish"/>
              <a:sym typeface="Mulish"/>
            </a:endParaRPr>
          </a:p>
        </p:txBody>
      </p:sp>
      <p:sp>
        <p:nvSpPr>
          <p:cNvPr id="326" name="Google Shape;326;p32"/>
          <p:cNvSpPr txBox="1"/>
          <p:nvPr/>
        </p:nvSpPr>
        <p:spPr>
          <a:xfrm>
            <a:off x="4188925" y="4741466"/>
            <a:ext cx="4764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 sz="1000" dirty="0">
                <a:solidFill>
                  <a:schemeClr val="dk1"/>
                </a:solidFill>
                <a:latin typeface="Mulish"/>
                <a:ea typeface="Mulish"/>
                <a:cs typeface="Mulish"/>
                <a:sym typeface="Mulish"/>
              </a:rPr>
              <a:t>The number of injured persons in the buffer (killed included)</a:t>
            </a:r>
            <a:endParaRPr sz="1000" dirty="0">
              <a:solidFill>
                <a:schemeClr val="dk1"/>
              </a:solidFill>
              <a:latin typeface="Mulish"/>
              <a:ea typeface="Mulish"/>
              <a:cs typeface="Mulish"/>
              <a:sym typeface="Mulish"/>
            </a:endParaRPr>
          </a:p>
        </p:txBody>
      </p:sp>
      <p:sp>
        <p:nvSpPr>
          <p:cNvPr id="327" name="Google Shape;327;p32"/>
          <p:cNvSpPr/>
          <p:nvPr/>
        </p:nvSpPr>
        <p:spPr>
          <a:xfrm>
            <a:off x="790309" y="492399"/>
            <a:ext cx="2996700" cy="433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5022100" y="495716"/>
            <a:ext cx="2996700" cy="4337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International Traffic Light Day Minitheme by Slidesgo">
  <a:themeElements>
    <a:clrScheme name="Simple Light">
      <a:dk1>
        <a:srgbClr val="191919"/>
      </a:dk1>
      <a:lt1>
        <a:srgbClr val="FFFFFF"/>
      </a:lt1>
      <a:dk2>
        <a:srgbClr val="F60000"/>
      </a:dk2>
      <a:lt2>
        <a:srgbClr val="FFBA00"/>
      </a:lt2>
      <a:accent1>
        <a:srgbClr val="00E76A"/>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1352</Words>
  <Application>Microsoft Office PowerPoint</Application>
  <PresentationFormat>全屏显示(16:9)</PresentationFormat>
  <Paragraphs>196</Paragraphs>
  <Slides>23</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Lexend</vt:lpstr>
      <vt:lpstr>Darker Grotesque SemiBold</vt:lpstr>
      <vt:lpstr>Mulish</vt:lpstr>
      <vt:lpstr>Audiowide</vt:lpstr>
      <vt:lpstr>Arial</vt:lpstr>
      <vt:lpstr>Bebas Neue</vt:lpstr>
      <vt:lpstr>Oswald</vt:lpstr>
      <vt:lpstr>International Traffic Light Day Minitheme by Slidesgo</vt:lpstr>
      <vt:lpstr>MANHATTAN TRAFFIC  COLLISION MAP </vt:lpstr>
      <vt:lpstr>CONTENTS </vt:lpstr>
      <vt:lpstr>Problem Definition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MANHATTAN TRAFFIC  COLLISION MAP </dc:title>
  <cp:lastModifiedBy>5661</cp:lastModifiedBy>
  <cp:revision>1</cp:revision>
  <dcterms:modified xsi:type="dcterms:W3CDTF">2023-05-06T04:46:42Z</dcterms:modified>
</cp:coreProperties>
</file>